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2"/>
  </p:notesMasterIdLst>
  <p:sldIdLst>
    <p:sldId id="317" r:id="rId3"/>
    <p:sldId id="340" r:id="rId4"/>
    <p:sldId id="319" r:id="rId5"/>
    <p:sldId id="272" r:id="rId6"/>
    <p:sldId id="273" r:id="rId7"/>
    <p:sldId id="274" r:id="rId8"/>
    <p:sldId id="275" r:id="rId9"/>
    <p:sldId id="276" r:id="rId10"/>
    <p:sldId id="277" r:id="rId11"/>
    <p:sldId id="278" r:id="rId12"/>
    <p:sldId id="279" r:id="rId13"/>
    <p:sldId id="281" r:id="rId14"/>
    <p:sldId id="282" r:id="rId15"/>
    <p:sldId id="283" r:id="rId16"/>
    <p:sldId id="322" r:id="rId17"/>
    <p:sldId id="323" r:id="rId18"/>
    <p:sldId id="292" r:id="rId19"/>
    <p:sldId id="321" r:id="rId20"/>
    <p:sldId id="33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3E"/>
    <a:srgbClr val="004812"/>
    <a:srgbClr val="A61D37"/>
    <a:srgbClr val="A13D52"/>
    <a:srgbClr val="A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3220" autoAdjust="0"/>
  </p:normalViewPr>
  <p:slideViewPr>
    <p:cSldViewPr snapToGrid="0">
      <p:cViewPr varScale="1">
        <p:scale>
          <a:sx n="101" d="100"/>
          <a:sy n="101" d="100"/>
        </p:scale>
        <p:origin x="15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DC79E-C8F5-4B14-BAF3-ADCC1EEE55A6}" type="datetimeFigureOut">
              <a:rPr lang="en-US" smtClean="0"/>
              <a:t>7/1/2024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9D26A2-F865-44BA-B60C-35ADC84F9ADB}" type="slidenum">
              <a:rPr lang="en-US" smtClean="0"/>
              <a:t>‹#›</a:t>
            </a:fld>
            <a:endParaRPr lang="en-US"/>
          </a:p>
        </p:txBody>
      </p:sp>
    </p:spTree>
    <p:extLst>
      <p:ext uri="{BB962C8B-B14F-4D97-AF65-F5344CB8AC3E}">
        <p14:creationId xmlns:p14="http://schemas.microsoft.com/office/powerpoint/2010/main" val="1173787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my name is Mark Porter and I am a Certified Financial Planner Professional.  Thank you for taking the time to watch my talk on Responsible Investing.  This video was recorded in June of 2022.  Please keep that in mind because tax laws change from time to time which could impact some of the information I share with you today.</a:t>
            </a:r>
          </a:p>
          <a:p>
            <a:endParaRPr lang="en-US" dirty="0"/>
          </a:p>
        </p:txBody>
      </p:sp>
      <p:sp>
        <p:nvSpPr>
          <p:cNvPr id="4" name="Slide Number Placeholder 3"/>
          <p:cNvSpPr>
            <a:spLocks noGrp="1"/>
          </p:cNvSpPr>
          <p:nvPr>
            <p:ph type="sldNum" sz="quarter" idx="10"/>
          </p:nvPr>
        </p:nvSpPr>
        <p:spPr/>
        <p:txBody>
          <a:bodyPr/>
          <a:lstStyle/>
          <a:p>
            <a:fld id="{3E52475C-62F6-4A71-928B-44ED49174EC6}" type="slidenum">
              <a:rPr lang="en-US" smtClean="0"/>
              <a:t>1</a:t>
            </a:fld>
            <a:endParaRPr lang="en-US"/>
          </a:p>
        </p:txBody>
      </p:sp>
    </p:spTree>
    <p:extLst>
      <p:ext uri="{BB962C8B-B14F-4D97-AF65-F5344CB8AC3E}">
        <p14:creationId xmlns:p14="http://schemas.microsoft.com/office/powerpoint/2010/main" val="2759725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a:t>
            </a:r>
            <a:r>
              <a:rPr lang="en-US" baseline="0" dirty="0"/>
              <a:t> experience, there are </a:t>
            </a:r>
            <a:r>
              <a:rPr lang="en-US" dirty="0"/>
              <a:t>two main reasons why investors are drawn to Responsible Investing:</a:t>
            </a:r>
          </a:p>
          <a:p>
            <a:endParaRPr lang="en-US" dirty="0"/>
          </a:p>
          <a:p>
            <a:r>
              <a:rPr lang="en-US" dirty="0"/>
              <a:t>Investor A wants to </a:t>
            </a:r>
            <a:r>
              <a:rPr lang="en-US" b="1" i="1" dirty="0"/>
              <a:t>build a better world</a:t>
            </a:r>
            <a:r>
              <a:rPr lang="en-US" dirty="0"/>
              <a:t>; is knowledgeable about some of the major social and environmental issues; believes that corporations should be held accountable for their actions; cares deeply about these issues, which informs how they think about their investments. </a:t>
            </a:r>
          </a:p>
          <a:p>
            <a:endParaRPr lang="en-US" dirty="0"/>
          </a:p>
          <a:p>
            <a:r>
              <a:rPr lang="en-US" dirty="0"/>
              <a:t>Investor B wants to </a:t>
            </a:r>
            <a:r>
              <a:rPr lang="en-US" b="1" i="1" dirty="0"/>
              <a:t>build a better portfolio</a:t>
            </a:r>
            <a:r>
              <a:rPr lang="en-US" dirty="0"/>
              <a:t>; understands that things like climate risk, bad gender policies, and human rights violations in a company’s supply chain might have a negative impact on their portfolio; wants to maximize opportunities to pursue their investment goals while managing the risks to their portfolio.</a:t>
            </a:r>
          </a:p>
          <a:p>
            <a:endParaRPr lang="en-US" dirty="0"/>
          </a:p>
          <a:p>
            <a:r>
              <a:rPr lang="en-US" dirty="0"/>
              <a:t>Keep in mind that wanting to build a better world and wanting to build a better portfolio are not mutually exclusive. The decision to invest responsibly may be driven by a combination of these two motivations.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49D26A2-F865-44BA-B60C-35ADC84F9ADB}" type="slidenum">
              <a:rPr lang="en-US" smtClean="0"/>
              <a:t>10</a:t>
            </a:fld>
            <a:endParaRPr lang="en-US"/>
          </a:p>
        </p:txBody>
      </p:sp>
    </p:spTree>
    <p:extLst>
      <p:ext uri="{BB962C8B-B14F-4D97-AF65-F5344CB8AC3E}">
        <p14:creationId xmlns:p14="http://schemas.microsoft.com/office/powerpoint/2010/main" val="2680923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take a few moments to review some</a:t>
            </a:r>
            <a:r>
              <a:rPr lang="en-US" baseline="0" dirty="0"/>
              <a:t> of the trends in Responsible Investing.</a:t>
            </a:r>
            <a:endParaRPr lang="en-US" dirty="0"/>
          </a:p>
          <a:p>
            <a:endParaRPr lang="en-US" dirty="0"/>
          </a:p>
          <a:p>
            <a:r>
              <a:rPr lang="en-US" dirty="0"/>
              <a:t>These are topics I’m sure we’re all familiar with including poverty and hunger, education, gender equality, clean water and clean earth</a:t>
            </a:r>
          </a:p>
        </p:txBody>
      </p:sp>
      <p:sp>
        <p:nvSpPr>
          <p:cNvPr id="4" name="Slide Number Placeholder 3"/>
          <p:cNvSpPr>
            <a:spLocks noGrp="1"/>
          </p:cNvSpPr>
          <p:nvPr>
            <p:ph type="sldNum" sz="quarter" idx="5"/>
          </p:nvPr>
        </p:nvSpPr>
        <p:spPr/>
        <p:txBody>
          <a:bodyPr/>
          <a:lstStyle/>
          <a:p>
            <a:fld id="{D49D26A2-F865-44BA-B60C-35ADC84F9ADB}" type="slidenum">
              <a:rPr lang="en-US" smtClean="0"/>
              <a:t>11</a:t>
            </a:fld>
            <a:endParaRPr lang="en-US"/>
          </a:p>
        </p:txBody>
      </p:sp>
    </p:spTree>
    <p:extLst>
      <p:ext uri="{BB962C8B-B14F-4D97-AF65-F5344CB8AC3E}">
        <p14:creationId xmlns:p14="http://schemas.microsoft.com/office/powerpoint/2010/main" val="1424678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trend is the growing realization that companies who ignore or try to circumvent sustainable issues can put themselves and their investors at risk.</a:t>
            </a:r>
          </a:p>
          <a:p>
            <a:endParaRPr lang="en-US" dirty="0"/>
          </a:p>
          <a:p>
            <a:r>
              <a:rPr lang="en-US" dirty="0"/>
              <a:t>Think about some of the big corporate scandals making headlines (e.g., Uber, Equifax, Wynn Casinos). There have been many high-profile examples in recent years of how failures in the way companies are run can have a harmful impact on the environment, society and investor returns.</a:t>
            </a:r>
          </a:p>
          <a:p>
            <a:endParaRPr lang="en-US" dirty="0"/>
          </a:p>
          <a:p>
            <a:r>
              <a:rPr lang="en-US" dirty="0"/>
              <a:t>Failing to manage ESG factors can damage the reputation and brand integrity of a company, which can depress revenue, increase litigation and prompt new regulatory burdens. While there is no silver bullet to avoid such catastrophes, more investors are coming to realize that incorporating ESG analysis might be able to help mitigate these risks.</a:t>
            </a:r>
          </a:p>
          <a:p>
            <a:endParaRPr lang="en-US" dirty="0"/>
          </a:p>
          <a:p>
            <a:r>
              <a:rPr lang="en-US" dirty="0"/>
              <a:t>Note: Companies represented in this chart include Enron, WorldCom, Massey Energy, BP, Takata, Valeant and VW.</a:t>
            </a:r>
          </a:p>
          <a:p>
            <a:endParaRPr lang="en-US" dirty="0"/>
          </a:p>
        </p:txBody>
      </p:sp>
      <p:sp>
        <p:nvSpPr>
          <p:cNvPr id="4" name="Slide Number Placeholder 3"/>
          <p:cNvSpPr>
            <a:spLocks noGrp="1"/>
          </p:cNvSpPr>
          <p:nvPr>
            <p:ph type="sldNum" sz="quarter" idx="5"/>
          </p:nvPr>
        </p:nvSpPr>
        <p:spPr/>
        <p:txBody>
          <a:bodyPr/>
          <a:lstStyle/>
          <a:p>
            <a:fld id="{D49D26A2-F865-44BA-B60C-35ADC84F9ADB}" type="slidenum">
              <a:rPr lang="en-US" smtClean="0"/>
              <a:t>12</a:t>
            </a:fld>
            <a:endParaRPr lang="en-US"/>
          </a:p>
        </p:txBody>
      </p:sp>
    </p:spTree>
    <p:extLst>
      <p:ext uri="{BB962C8B-B14F-4D97-AF65-F5344CB8AC3E}">
        <p14:creationId xmlns:p14="http://schemas.microsoft.com/office/powerpoint/2010/main" val="3287767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trend we’re seeing is the growing evidence that “doing the right thing” can help increase shareholder value and mitigate risk. </a:t>
            </a:r>
          </a:p>
          <a:p>
            <a:endParaRPr lang="en-US" dirty="0"/>
          </a:p>
          <a:p>
            <a:r>
              <a:rPr lang="en-US" dirty="0"/>
              <a:t>Initiatives to reduce and reuse waste, improve energy efficiency or conserve natural resources can produce savings that flow to a company’s bottom line. Likewise, companies with strong governance may potentially avoid costly workforce problems, negative publicity and regulatory sanctions.</a:t>
            </a:r>
          </a:p>
          <a:p>
            <a:endParaRPr lang="en-US" dirty="0"/>
          </a:p>
          <a:p>
            <a:r>
              <a:rPr lang="en-US" dirty="0"/>
              <a:t>Milton Moskowitz, a former business journalist who created Fortune’s 100 Best Companies to Work For list, commissioned some research and found that the stocks of the ranking firms had repeatedly outperformed the broader market. For the 18-yr period from 1998 to 2016, investing in companies on the list would have delivered a total return of more than triple that of the S&amp;P 500 (713% vs. 229%). </a:t>
            </a:r>
          </a:p>
          <a:p>
            <a:endParaRPr lang="en-US" dirty="0"/>
          </a:p>
          <a:p>
            <a:r>
              <a:rPr lang="en-US" dirty="0"/>
              <a:t>Employees want to work for a company that does more good than harm. No surprise that most people feel the same way about the companies they invest in.</a:t>
            </a:r>
          </a:p>
          <a:p>
            <a:endParaRPr lang="en-US" dirty="0"/>
          </a:p>
        </p:txBody>
      </p:sp>
      <p:sp>
        <p:nvSpPr>
          <p:cNvPr id="4" name="Slide Number Placeholder 3"/>
          <p:cNvSpPr>
            <a:spLocks noGrp="1"/>
          </p:cNvSpPr>
          <p:nvPr>
            <p:ph type="sldNum" sz="quarter" idx="5"/>
          </p:nvPr>
        </p:nvSpPr>
        <p:spPr/>
        <p:txBody>
          <a:bodyPr/>
          <a:lstStyle/>
          <a:p>
            <a:fld id="{D49D26A2-F865-44BA-B60C-35ADC84F9ADB}" type="slidenum">
              <a:rPr lang="en-US" smtClean="0"/>
              <a:t>13</a:t>
            </a:fld>
            <a:endParaRPr lang="en-US"/>
          </a:p>
        </p:txBody>
      </p:sp>
    </p:spTree>
    <p:extLst>
      <p:ext uri="{BB962C8B-B14F-4D97-AF65-F5344CB8AC3E}">
        <p14:creationId xmlns:p14="http://schemas.microsoft.com/office/powerpoint/2010/main" val="713208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Responsible Investing has realized significant growth and now represents a significant portion of the investment management industry.  At the end of 2016, $8.72  trillion was invested in U.S. assets managed to Environmental, Social, or Corporate governance standards. That’s a 33% gain from the previous survey results (2014) and equates to roughly one out of every five dollars under professional management. </a:t>
            </a:r>
          </a:p>
          <a:p>
            <a:endParaRPr lang="en-US" dirty="0"/>
          </a:p>
          <a:p>
            <a:r>
              <a:rPr lang="en-US" dirty="0"/>
              <a:t>Since 2005, the number of investment funds incorporating ESG factors, has risen fivefold from 200 to 1002 funds. </a:t>
            </a:r>
          </a:p>
          <a:p>
            <a:endParaRPr lang="en-US" dirty="0"/>
          </a:p>
          <a:p>
            <a:r>
              <a:rPr lang="en-US" dirty="0"/>
              <a:t>More companies report on ESG factors and there’s much more data than just a few years ago.  For example, the percentage of S&amp;P500 companies reporting on their sustainability efforts has grown from just 20% in 2011 to 82% in 2016.  </a:t>
            </a:r>
          </a:p>
          <a:p>
            <a:r>
              <a:rPr lang="en-US" dirty="0"/>
              <a:t>Companies that aren’t reporting are now in a shrinking minority.</a:t>
            </a:r>
          </a:p>
          <a:p>
            <a:endParaRPr lang="en-US" dirty="0"/>
          </a:p>
          <a:p>
            <a:r>
              <a:rPr lang="en-US" dirty="0"/>
              <a:t>ESG reporting can help identify gaps and opportunities and to continuously improve corporate performance. It can provide companies with a benchmark of current and past performance in various aspects of their business, and encourage them to set improvement targets.</a:t>
            </a:r>
          </a:p>
          <a:p>
            <a:endParaRPr lang="en-US" dirty="0"/>
          </a:p>
        </p:txBody>
      </p:sp>
      <p:sp>
        <p:nvSpPr>
          <p:cNvPr id="4" name="Slide Number Placeholder 3"/>
          <p:cNvSpPr>
            <a:spLocks noGrp="1"/>
          </p:cNvSpPr>
          <p:nvPr>
            <p:ph type="sldNum" sz="quarter" idx="5"/>
          </p:nvPr>
        </p:nvSpPr>
        <p:spPr/>
        <p:txBody>
          <a:bodyPr/>
          <a:lstStyle/>
          <a:p>
            <a:fld id="{D49D26A2-F865-44BA-B60C-35ADC84F9ADB}" type="slidenum">
              <a:rPr lang="en-US" smtClean="0"/>
              <a:t>14</a:t>
            </a:fld>
            <a:endParaRPr lang="en-US"/>
          </a:p>
        </p:txBody>
      </p:sp>
    </p:spTree>
    <p:extLst>
      <p:ext uri="{BB962C8B-B14F-4D97-AF65-F5344CB8AC3E}">
        <p14:creationId xmlns:p14="http://schemas.microsoft.com/office/powerpoint/2010/main" val="2917641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when I bring ESG investing up to clients, the first question is often: “Yeah, that all sounds wonderful, but how does it perform?”.  It is an important question for most investors who want to do good, but also want to be able to achieve their financial goals.  </a:t>
            </a:r>
          </a:p>
          <a:p>
            <a:endParaRPr lang="en-US" dirty="0"/>
          </a:p>
          <a:p>
            <a:r>
              <a:rPr lang="en-US" dirty="0"/>
              <a:t>While past performance is never a guarantee of future returns, I wanted to show you a few indices to show you that people who invested in ESG 10 years ago have generally seen returns similar to their non-ESG peers.  In these charts you can see the difference in return over the last 10 years between the S&amp;P 500 ESG Leaders Index and the full S&amp;P index is negligible.  Over that same timeframe, the S&amp;P SmallCap 600 ESG index has slightly outperformed the S&amp;P 600 index.</a:t>
            </a:r>
          </a:p>
          <a:p>
            <a:endParaRPr lang="en-US" dirty="0"/>
          </a:p>
          <a:p>
            <a:r>
              <a:rPr lang="en-US" dirty="0"/>
              <a:t>Again, I’m not here to tell you that you will always do better financially by investing in ESG funds, but I do want to offer than in the past, people that have gone the ESG route have achieved reasonable risk adjusted returns.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49D26A2-F865-44BA-B60C-35ADC84F9ADB}" type="slidenum">
              <a:rPr lang="en-US" smtClean="0"/>
              <a:t>15</a:t>
            </a:fld>
            <a:endParaRPr lang="en-US"/>
          </a:p>
        </p:txBody>
      </p:sp>
    </p:spTree>
    <p:extLst>
      <p:ext uri="{BB962C8B-B14F-4D97-AF65-F5344CB8AC3E}">
        <p14:creationId xmlns:p14="http://schemas.microsoft.com/office/powerpoint/2010/main" val="3230258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dirty="0"/>
              <a:t>Begin saving early, wealth is accumulated through superior savings, not superior investment return.</a:t>
            </a:r>
          </a:p>
          <a:p>
            <a:pPr lvl="0"/>
            <a:r>
              <a:rPr lang="en-US" dirty="0"/>
              <a:t>When you turn 18, you should get a durable power of attorney and health care proxy</a:t>
            </a:r>
          </a:p>
          <a:p>
            <a:pPr lvl="0"/>
            <a:r>
              <a:rPr lang="en-US" dirty="0"/>
              <a:t>When you have a child, name permanent guardians in your will and get an emergency guardian document.</a:t>
            </a:r>
          </a:p>
          <a:p>
            <a:pPr lvl="0"/>
            <a:r>
              <a:rPr lang="en-US" dirty="0"/>
              <a:t>No one ever bought a house or had a child and said ‘I had too much in my cash reserves”.  Plan accordingly.</a:t>
            </a:r>
          </a:p>
          <a:p>
            <a:pPr lvl="0"/>
            <a:r>
              <a:rPr lang="en-US" dirty="0"/>
              <a:t>Your children can take out loans for education and have a lifetime to pay them back.  You cannot take out loans for retirement and your payback time is much shorter.</a:t>
            </a:r>
          </a:p>
          <a:p>
            <a:pPr lvl="0"/>
            <a:r>
              <a:rPr lang="en-US" dirty="0"/>
              <a:t>If your employer offers a match in their retirement plan, take it, it’s free money.</a:t>
            </a:r>
          </a:p>
          <a:p>
            <a:pPr lvl="0"/>
            <a:r>
              <a:rPr lang="en-US" dirty="0"/>
              <a:t>Dedicate most of your available funds to your highest interest rate debt, unless its tax-adjusted rate is lower than what you expect to earn while investing.</a:t>
            </a:r>
          </a:p>
          <a:p>
            <a:pPr lvl="0"/>
            <a:r>
              <a:rPr lang="en-US" dirty="0"/>
              <a:t>You are not invincible.  You should plan for an unexpected death or disability.  Bad things happen to good people and they often happen unexpectedly.</a:t>
            </a:r>
          </a:p>
          <a:p>
            <a:pPr lvl="0"/>
            <a:r>
              <a:rPr lang="en-US" dirty="0"/>
              <a:t>Write down your financial goals.</a:t>
            </a:r>
          </a:p>
          <a:p>
            <a:pPr lvl="0"/>
            <a:r>
              <a:rPr lang="en-US" dirty="0"/>
              <a:t>Fees in investments are not necessarily bad.  Paying a fee and not getting value is.</a:t>
            </a:r>
          </a:p>
          <a:p>
            <a:pPr lvl="0"/>
            <a:r>
              <a:rPr lang="en-US" dirty="0"/>
              <a:t>You aren’t insulting a financial professional by asking how they are compensated, it should be expected.</a:t>
            </a:r>
          </a:p>
          <a:p>
            <a:pPr lvl="0"/>
            <a:r>
              <a:rPr lang="en-US" dirty="0"/>
              <a:t>Buy low and sell high.  Don’t let your emotions make your investing decisions.</a:t>
            </a:r>
          </a:p>
          <a:p>
            <a:pPr lvl="0"/>
            <a:r>
              <a:rPr lang="en-US" dirty="0"/>
              <a:t>If you don’t understand it, don’t invest your money in it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52475C-62F6-4A71-928B-44ED49174E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410820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discussed why RI matters, what trends you should know about, and what to think about when choosing a responsible investment manager. Responsible Investing is here to stay, and with more investments than ever to choose from, you can build a portfolio that meets your needs and reflects your values.</a:t>
            </a:r>
          </a:p>
          <a:p>
            <a:r>
              <a:rPr lang="en-US" dirty="0"/>
              <a:t>I can help you get started with RI. Be sure to consider your investment goals and values. You need to ask yourself what you want to achieve and the role Responsible Investing can play in your long-term financial plans.</a:t>
            </a:r>
          </a:p>
          <a:p>
            <a:r>
              <a:rPr lang="en-US" dirty="0"/>
              <a:t>Keep in mind that some investors go “all in” with RI while others prefer to focus on a particular theme or asset class. Some prefer an actively managed approach while others choose a responsible index fund.</a:t>
            </a:r>
          </a:p>
          <a:p>
            <a:r>
              <a:rPr lang="en-US" dirty="0"/>
              <a:t>When evaluating investment managers, keep in mind that no two approaches to RI are the same, and not every RI manager offers the same resources and capabilities. Choose the one that you believe gives you the best opportunity to deliver superior long-term performance while achieving positive impact.</a:t>
            </a:r>
          </a:p>
          <a:p>
            <a:pPr eaLnBrk="1" hangingPunct="1">
              <a:spcBef>
                <a:spcPct val="0"/>
              </a:spcBef>
            </a:pPr>
            <a:r>
              <a:rPr lang="en-US" dirty="0"/>
              <a:t>I’m now passing around a comment card.  I’d ask that you please fill this out to give me some feedback on how I did today.</a:t>
            </a:r>
          </a:p>
          <a:p>
            <a:pPr eaLnBrk="1" hangingPunct="1">
              <a:spcBef>
                <a:spcPct val="0"/>
              </a:spcBef>
            </a:pPr>
            <a:r>
              <a:rPr lang="en-US" dirty="0"/>
              <a:t>I love speaking to groups like this, so if you are part of a group you’d like me to speak to, please indicate that on the comment card</a:t>
            </a:r>
          </a:p>
          <a:p>
            <a:pPr eaLnBrk="1" hangingPunct="1">
              <a:spcBef>
                <a:spcPct val="0"/>
              </a:spcBef>
            </a:pPr>
            <a:r>
              <a:rPr lang="en-US" dirty="0"/>
              <a:t>Finally, if you’d like to speak with me one on one, if you have some more specific questions you’d like me to answer, please indicate that on the comment card as well.</a:t>
            </a:r>
          </a:p>
          <a:p>
            <a:pPr eaLnBrk="1" hangingPunct="1">
              <a:spcBef>
                <a:spcPct val="0"/>
              </a:spcBef>
            </a:pPr>
            <a:r>
              <a:rPr lang="en-US" dirty="0"/>
              <a:t>Thank you and have a great night!</a:t>
            </a:r>
          </a:p>
          <a:p>
            <a:endParaRPr lang="en-US" dirty="0"/>
          </a:p>
        </p:txBody>
      </p:sp>
      <p:sp>
        <p:nvSpPr>
          <p:cNvPr id="4" name="Slide Number Placeholder 3"/>
          <p:cNvSpPr>
            <a:spLocks noGrp="1"/>
          </p:cNvSpPr>
          <p:nvPr>
            <p:ph type="sldNum" sz="quarter" idx="5"/>
          </p:nvPr>
        </p:nvSpPr>
        <p:spPr/>
        <p:txBody>
          <a:bodyPr/>
          <a:lstStyle/>
          <a:p>
            <a:fld id="{D49D26A2-F865-44BA-B60C-35ADC84F9ADB}" type="slidenum">
              <a:rPr lang="en-US" smtClean="0"/>
              <a:t>17</a:t>
            </a:fld>
            <a:endParaRPr lang="en-US"/>
          </a:p>
        </p:txBody>
      </p:sp>
    </p:spTree>
    <p:extLst>
      <p:ext uri="{BB962C8B-B14F-4D97-AF65-F5344CB8AC3E}">
        <p14:creationId xmlns:p14="http://schemas.microsoft.com/office/powerpoint/2010/main" val="248670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9D26A2-F865-44BA-B60C-35ADC84F9ADB}" type="slidenum">
              <a:rPr lang="en-US" smtClean="0"/>
              <a:t>18</a:t>
            </a:fld>
            <a:endParaRPr lang="en-US"/>
          </a:p>
        </p:txBody>
      </p:sp>
    </p:spTree>
    <p:extLst>
      <p:ext uri="{BB962C8B-B14F-4D97-AF65-F5344CB8AC3E}">
        <p14:creationId xmlns:p14="http://schemas.microsoft.com/office/powerpoint/2010/main" val="1157938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my name is Mark Porter and I am a Certified Financial Planner Professional.  Thank you for taking the time to watch my talk on Responsible Investing.  This video was recorded in June of 2022.  Please keep that in mind because tax laws change from time to time which could impact some of the information I share with you today.</a:t>
            </a:r>
          </a:p>
          <a:p>
            <a:endParaRPr lang="en-US" dirty="0"/>
          </a:p>
        </p:txBody>
      </p:sp>
      <p:sp>
        <p:nvSpPr>
          <p:cNvPr id="4" name="Slide Number Placeholder 3"/>
          <p:cNvSpPr>
            <a:spLocks noGrp="1"/>
          </p:cNvSpPr>
          <p:nvPr>
            <p:ph type="sldNum" sz="quarter" idx="10"/>
          </p:nvPr>
        </p:nvSpPr>
        <p:spPr/>
        <p:txBody>
          <a:bodyPr/>
          <a:lstStyle/>
          <a:p>
            <a:fld id="{3E52475C-62F6-4A71-928B-44ED49174EC6}" type="slidenum">
              <a:rPr lang="en-US" smtClean="0"/>
              <a:t>19</a:t>
            </a:fld>
            <a:endParaRPr lang="en-US"/>
          </a:p>
        </p:txBody>
      </p:sp>
    </p:spTree>
    <p:extLst>
      <p:ext uri="{BB962C8B-B14F-4D97-AF65-F5344CB8AC3E}">
        <p14:creationId xmlns:p14="http://schemas.microsoft.com/office/powerpoint/2010/main" val="676038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eaLnBrk="1" hangingPunct="1">
              <a:spcBef>
                <a:spcPct val="0"/>
              </a:spcBef>
            </a:pPr>
            <a:r>
              <a:rPr lang="en-US" dirty="0"/>
              <a:t>At present our team consists of 3 people.  Mark Porter is the founder of the program.  He has been in the industry since graduation and became an independent advisor with LPL in 2011.  Mark holds the CFP® certification and is a CFA® </a:t>
            </a:r>
            <a:r>
              <a:rPr lang="en-US" dirty="0" err="1"/>
              <a:t>Charterholder</a:t>
            </a:r>
            <a:r>
              <a:rPr lang="en-US" dirty="0"/>
              <a:t>.  He serves or has served with the CFP® Board of Standards, in Town government as a </a:t>
            </a:r>
            <a:r>
              <a:rPr lang="en-US" dirty="0" err="1"/>
              <a:t>Fincom</a:t>
            </a:r>
            <a:r>
              <a:rPr lang="en-US" dirty="0"/>
              <a:t> Member and Select Board member and as a Scoutmaster to his Scout Troop.</a:t>
            </a:r>
          </a:p>
          <a:p>
            <a:pPr eaLnBrk="1" hangingPunct="1">
              <a:spcBef>
                <a:spcPct val="0"/>
              </a:spcBef>
            </a:pPr>
            <a:endParaRPr lang="en-US" dirty="0"/>
          </a:p>
          <a:p>
            <a:pPr eaLnBrk="1" hangingPunct="1">
              <a:spcBef>
                <a:spcPct val="0"/>
              </a:spcBef>
            </a:pPr>
            <a:r>
              <a:rPr lang="en-US" sz="1800" dirty="0">
                <a:solidFill>
                  <a:srgbClr val="000000"/>
                </a:solidFill>
                <a:effectLst/>
                <a:latin typeface="Aptos" panose="020B0004020202020204" pitchFamily="34" charset="0"/>
                <a:ea typeface="Calibri" panose="020F0502020204030204" pitchFamily="34" charset="0"/>
                <a:cs typeface="Calibri" panose="020F0502020204030204" pitchFamily="34" charset="0"/>
              </a:rPr>
              <a:t>Liz Emhardt has worked as a client service coordinator for many years and Will Reis has joined recently, first as a financial planning intern.</a:t>
            </a:r>
            <a:endParaRPr lang="en-US" dirty="0"/>
          </a:p>
          <a:p>
            <a:pPr eaLnBrk="1" hangingPunct="1">
              <a:spcBef>
                <a:spcPct val="0"/>
              </a:spcBef>
            </a:pPr>
            <a:endParaRPr lang="en-US" dirty="0"/>
          </a:p>
          <a:p>
            <a:pPr eaLnBrk="1" hangingPunct="1">
              <a:spcBef>
                <a:spcPct val="0"/>
              </a:spcBef>
            </a:pPr>
            <a:r>
              <a:rPr lang="en-US" dirty="0"/>
              <a:t>We work with our clients in many ways.  While we do work with both investments and insurance, we feel our most important role is acting as our client’s personal CFO.  Our job is to understand all of the elements of your financial situation, understand your goals, and give you recommendations to help you work towards those goals.</a:t>
            </a:r>
          </a:p>
          <a:p>
            <a:endParaRPr lang="en-US" dirty="0"/>
          </a:p>
          <a:p>
            <a:r>
              <a:rPr lang="en-US" dirty="0"/>
              <a:t>  </a:t>
            </a:r>
          </a:p>
        </p:txBody>
      </p:sp>
      <p:sp>
        <p:nvSpPr>
          <p:cNvPr id="4" name="Slide Number Placeholder 3"/>
          <p:cNvSpPr>
            <a:spLocks noGrp="1"/>
          </p:cNvSpPr>
          <p:nvPr>
            <p:ph type="sldNum" sz="quarter" idx="10"/>
          </p:nvPr>
        </p:nvSpPr>
        <p:spPr/>
        <p:txBody>
          <a:bodyPr/>
          <a:lstStyle/>
          <a:p>
            <a:fld id="{3E52475C-62F6-4A71-928B-44ED49174EC6}" type="slidenum">
              <a:rPr lang="en-US" smtClean="0"/>
              <a:t>2</a:t>
            </a:fld>
            <a:endParaRPr lang="en-US"/>
          </a:p>
        </p:txBody>
      </p:sp>
    </p:spTree>
    <p:extLst>
      <p:ext uri="{BB962C8B-B14F-4D97-AF65-F5344CB8AC3E}">
        <p14:creationId xmlns:p14="http://schemas.microsoft.com/office/powerpoint/2010/main" val="3502115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161DBC7D-B1E5-4F33-AA50-64B4FD5CB2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553C368-183A-4F70-A792-7DBAFE7893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Before investing, there are a number of things to consider</a:t>
            </a:r>
          </a:p>
          <a:p>
            <a:pPr eaLnBrk="1" hangingPunct="1">
              <a:spcBef>
                <a:spcPct val="0"/>
              </a:spcBef>
            </a:pPr>
            <a:endParaRPr lang="en-US" altLang="en-US" dirty="0"/>
          </a:p>
          <a:p>
            <a:pPr eaLnBrk="1" hangingPunct="1">
              <a:spcBef>
                <a:spcPct val="0"/>
              </a:spcBef>
            </a:pPr>
            <a:r>
              <a:rPr lang="en-US" altLang="en-US" dirty="0"/>
              <a:t>You always need to start with your goals, as many decisions will be based on your timeframe.  Money that will be used in a year will be invested very differently than dollars used in 40 years.</a:t>
            </a:r>
          </a:p>
          <a:p>
            <a:pPr eaLnBrk="1" hangingPunct="1">
              <a:spcBef>
                <a:spcPct val="0"/>
              </a:spcBef>
            </a:pPr>
            <a:endParaRPr lang="en-US" altLang="en-US" dirty="0"/>
          </a:p>
          <a:p>
            <a:pPr eaLnBrk="1" hangingPunct="1">
              <a:spcBef>
                <a:spcPct val="0"/>
              </a:spcBef>
            </a:pPr>
            <a:r>
              <a:rPr lang="en-US" altLang="en-US" dirty="0"/>
              <a:t>Also, you should not invest to the detriment of your cash reserves.  An adequate cash reserve must always be goal number 1.  Anywhere between 3 to 6 months of your expenses should always be kept in a reserve.</a:t>
            </a:r>
          </a:p>
          <a:p>
            <a:pPr eaLnBrk="1" hangingPunct="1">
              <a:spcBef>
                <a:spcPct val="0"/>
              </a:spcBef>
            </a:pPr>
            <a:endParaRPr lang="en-US" altLang="en-US" dirty="0"/>
          </a:p>
          <a:p>
            <a:pPr eaLnBrk="1" hangingPunct="1">
              <a:spcBef>
                <a:spcPct val="0"/>
              </a:spcBef>
            </a:pPr>
            <a:r>
              <a:rPr lang="en-US" altLang="en-US" dirty="0"/>
              <a:t>Many of my clients ask me now that they have excess cash flow, should they invest or pay off their debt.  While there is no definite answer, it usually comes down to 2 big factors: what is the interest rate on your loans and if the interest is tax deductible.  </a:t>
            </a:r>
          </a:p>
          <a:p>
            <a:pPr eaLnBrk="1" hangingPunct="1">
              <a:spcBef>
                <a:spcPct val="0"/>
              </a:spcBef>
            </a:pPr>
            <a:endParaRPr lang="en-US" altLang="en-US" dirty="0"/>
          </a:p>
          <a:p>
            <a:pPr eaLnBrk="1" hangingPunct="1">
              <a:spcBef>
                <a:spcPct val="0"/>
              </a:spcBef>
            </a:pPr>
            <a:endParaRPr lang="en-US" altLang="en-US" dirty="0"/>
          </a:p>
        </p:txBody>
      </p:sp>
      <p:sp>
        <p:nvSpPr>
          <p:cNvPr id="15364" name="Slide Number Placeholder 3">
            <a:extLst>
              <a:ext uri="{FF2B5EF4-FFF2-40B4-BE49-F238E27FC236}">
                <a16:creationId xmlns:a16="http://schemas.microsoft.com/office/drawing/2014/main" id="{8EF99F79-D06D-4D3B-B213-FEFA1239EB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AD3565-52C0-4C8D-A0F6-93DE631A736A}" type="slidenum">
              <a:rPr lang="en-US" altLang="en-US" sz="1300">
                <a:latin typeface="Arial" panose="020B0604020202020204" pitchFamily="34" charset="0"/>
              </a:rPr>
              <a:pPr>
                <a:spcBef>
                  <a:spcPct val="0"/>
                </a:spcBef>
              </a:pPr>
              <a:t>3</a:t>
            </a:fld>
            <a:endParaRPr lang="en-US" altLang="en-US" sz="1300">
              <a:latin typeface="Arial" panose="020B0604020202020204" pitchFamily="34" charset="0"/>
            </a:endParaRPr>
          </a:p>
        </p:txBody>
      </p:sp>
    </p:spTree>
    <p:extLst>
      <p:ext uri="{BB962C8B-B14F-4D97-AF65-F5344CB8AC3E}">
        <p14:creationId xmlns:p14="http://schemas.microsoft.com/office/powerpoint/2010/main" val="550522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we’re here to talk about Responsible Investing: what it is and why it matters</a:t>
            </a:r>
          </a:p>
        </p:txBody>
      </p:sp>
      <p:sp>
        <p:nvSpPr>
          <p:cNvPr id="4" name="Slide Number Placeholder 3"/>
          <p:cNvSpPr>
            <a:spLocks noGrp="1"/>
          </p:cNvSpPr>
          <p:nvPr>
            <p:ph type="sldNum" sz="quarter" idx="5"/>
          </p:nvPr>
        </p:nvSpPr>
        <p:spPr/>
        <p:txBody>
          <a:bodyPr/>
          <a:lstStyle/>
          <a:p>
            <a:fld id="{D49D26A2-F865-44BA-B60C-35ADC84F9ADB}" type="slidenum">
              <a:rPr lang="en-US" smtClean="0"/>
              <a:t>4</a:t>
            </a:fld>
            <a:endParaRPr lang="en-US"/>
          </a:p>
        </p:txBody>
      </p:sp>
    </p:spTree>
    <p:extLst>
      <p:ext uri="{BB962C8B-B14F-4D97-AF65-F5344CB8AC3E}">
        <p14:creationId xmlns:p14="http://schemas.microsoft.com/office/powerpoint/2010/main" val="4166978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world is changing faster than ever, with environmental and social pressures growing more acute. Climate change, shifting demographics and the technology revolution are reshaping our planet.  </a:t>
            </a:r>
          </a:p>
          <a:p>
            <a:endParaRPr lang="en-US" dirty="0"/>
          </a:p>
          <a:p>
            <a:r>
              <a:rPr lang="en-US" dirty="0"/>
              <a:t>The impact of human activities on the environment, the waste of many traditional business models, and the shortcomings of corporate governance practices have pushed sustainable business practices to the forefront. </a:t>
            </a:r>
          </a:p>
          <a:p>
            <a:endParaRPr lang="en-US" dirty="0"/>
          </a:p>
          <a:p>
            <a:r>
              <a:rPr lang="en-US" dirty="0"/>
              <a:t>Attitudes and expectations regarding the role of corporations have evolved. Companies must adapt to change, and there’s a growing realization that sustainable companies can be part of the solution to many of the world’s environmental and social problems. </a:t>
            </a:r>
          </a:p>
          <a:p>
            <a:endParaRPr lang="en-US" dirty="0"/>
          </a:p>
          <a:p>
            <a:r>
              <a:rPr lang="en-US" dirty="0"/>
              <a:t>For investors, this rapidly changing landscape creates opportunities to potentially reduce risk and improve returns. Let’s explore how investors are taking into account these global trends in their investment selection process.</a:t>
            </a:r>
          </a:p>
          <a:p>
            <a:endParaRPr lang="en-US" dirty="0"/>
          </a:p>
        </p:txBody>
      </p:sp>
      <p:sp>
        <p:nvSpPr>
          <p:cNvPr id="4" name="Slide Number Placeholder 3"/>
          <p:cNvSpPr>
            <a:spLocks noGrp="1"/>
          </p:cNvSpPr>
          <p:nvPr>
            <p:ph type="sldNum" sz="quarter" idx="5"/>
          </p:nvPr>
        </p:nvSpPr>
        <p:spPr/>
        <p:txBody>
          <a:bodyPr/>
          <a:lstStyle/>
          <a:p>
            <a:fld id="{D49D26A2-F865-44BA-B60C-35ADC84F9ADB}" type="slidenum">
              <a:rPr lang="en-US" smtClean="0"/>
              <a:t>5</a:t>
            </a:fld>
            <a:endParaRPr lang="en-US"/>
          </a:p>
        </p:txBody>
      </p:sp>
    </p:spTree>
    <p:extLst>
      <p:ext uri="{BB962C8B-B14F-4D97-AF65-F5344CB8AC3E}">
        <p14:creationId xmlns:p14="http://schemas.microsoft.com/office/powerpoint/2010/main" val="1021228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Responsible Investing is a concept that has been gaining traction with investors all over the world in recent years. In a nutshell, it means evaluating companies not just on the basis of financial criteria, but also on the basis of non-financial criteria – what we refer to as environmental, social, and governance issues or “ESG”.</a:t>
            </a:r>
          </a:p>
          <a:p>
            <a:endParaRPr lang="en-US" dirty="0"/>
          </a:p>
          <a:p>
            <a:r>
              <a:rPr lang="en-US" dirty="0"/>
              <a:t>Read from slide.</a:t>
            </a:r>
          </a:p>
          <a:p>
            <a:endParaRPr lang="en-US" dirty="0"/>
          </a:p>
          <a:p>
            <a:r>
              <a:rPr lang="en-US" dirty="0"/>
              <a:t>Now let’s look at how Responsible Investing has evolved over the past few decades.</a:t>
            </a:r>
          </a:p>
          <a:p>
            <a:endParaRPr lang="en-US" dirty="0"/>
          </a:p>
        </p:txBody>
      </p:sp>
      <p:sp>
        <p:nvSpPr>
          <p:cNvPr id="4" name="Slide Number Placeholder 3"/>
          <p:cNvSpPr>
            <a:spLocks noGrp="1"/>
          </p:cNvSpPr>
          <p:nvPr>
            <p:ph type="sldNum" sz="quarter" idx="5"/>
          </p:nvPr>
        </p:nvSpPr>
        <p:spPr/>
        <p:txBody>
          <a:bodyPr/>
          <a:lstStyle/>
          <a:p>
            <a:fld id="{D49D26A2-F865-44BA-B60C-35ADC84F9ADB}" type="slidenum">
              <a:rPr lang="en-US" smtClean="0"/>
              <a:t>6</a:t>
            </a:fld>
            <a:endParaRPr lang="en-US"/>
          </a:p>
        </p:txBody>
      </p:sp>
    </p:spTree>
    <p:extLst>
      <p:ext uri="{BB962C8B-B14F-4D97-AF65-F5344CB8AC3E}">
        <p14:creationId xmlns:p14="http://schemas.microsoft.com/office/powerpoint/2010/main" val="356074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Responsible investing has come along way since the early days of excluding so-called sin stocks from a portfolio.  Guns, alcohol, tobacco and gambling were the original sin industries and the decision to avoid them (what we refer to as “negative screening”) was a value-based one, not a financial one. </a:t>
            </a:r>
          </a:p>
          <a:p>
            <a:endParaRPr lang="en-US" dirty="0"/>
          </a:p>
          <a:p>
            <a:r>
              <a:rPr lang="en-US" dirty="0"/>
              <a:t>Over time Responsible Investing evolved from being a primarily exclusionary approach to one focused on identifying companies that can effectively manage environmental, social and governance (ESG) risks and opportunities. So what was an exclusionary strategy has become an inclusionary one. </a:t>
            </a:r>
          </a:p>
          <a:p>
            <a:endParaRPr lang="en-US" dirty="0"/>
          </a:p>
          <a:p>
            <a:r>
              <a:rPr lang="en-US" dirty="0"/>
              <a:t>Instead of eliminating companies based on their industry, responsible investors are now looking for companies that are proactive in their fields. Instead of simply avoiding companies that do harm, today’s responsible investors are looking to invest in companies that do good.  </a:t>
            </a:r>
          </a:p>
          <a:p>
            <a:endParaRPr lang="en-US" dirty="0"/>
          </a:p>
          <a:p>
            <a:r>
              <a:rPr lang="en-US" dirty="0"/>
              <a:t>Let’s dive a little deeper into ESG.</a:t>
            </a:r>
          </a:p>
          <a:p>
            <a:endParaRPr lang="en-US" dirty="0"/>
          </a:p>
        </p:txBody>
      </p:sp>
      <p:sp>
        <p:nvSpPr>
          <p:cNvPr id="4" name="Slide Number Placeholder 3"/>
          <p:cNvSpPr>
            <a:spLocks noGrp="1"/>
          </p:cNvSpPr>
          <p:nvPr>
            <p:ph type="sldNum" sz="quarter" idx="5"/>
          </p:nvPr>
        </p:nvSpPr>
        <p:spPr/>
        <p:txBody>
          <a:bodyPr/>
          <a:lstStyle/>
          <a:p>
            <a:fld id="{D49D26A2-F865-44BA-B60C-35ADC84F9ADB}" type="slidenum">
              <a:rPr lang="en-US" smtClean="0"/>
              <a:t>7</a:t>
            </a:fld>
            <a:endParaRPr lang="en-US"/>
          </a:p>
        </p:txBody>
      </p:sp>
    </p:spTree>
    <p:extLst>
      <p:ext uri="{BB962C8B-B14F-4D97-AF65-F5344CB8AC3E}">
        <p14:creationId xmlns:p14="http://schemas.microsoft.com/office/powerpoint/2010/main" val="2397028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ESG is an important concept for investors because it describes factors that are measurable and provide insight into a company’s progress.</a:t>
            </a:r>
          </a:p>
          <a:p>
            <a:endParaRPr lang="en-US" dirty="0"/>
          </a:p>
          <a:p>
            <a:r>
              <a:rPr lang="en-US" dirty="0"/>
              <a:t>“Environmental” encompasses business factors such as energy management, the environmental impact of a company’s products and supply chain, a company’s climate change policies, and more.</a:t>
            </a:r>
          </a:p>
          <a:p>
            <a:endParaRPr lang="en-US" dirty="0"/>
          </a:p>
          <a:p>
            <a:r>
              <a:rPr lang="en-US" dirty="0"/>
              <a:t>“Social”  looks at a company’s product safety and ethics, supply chain human rights, consumer data security, employee diversity, employee health and safety, and more.</a:t>
            </a:r>
          </a:p>
          <a:p>
            <a:endParaRPr lang="en-US" dirty="0"/>
          </a:p>
          <a:p>
            <a:r>
              <a:rPr lang="en-US" dirty="0"/>
              <a:t>“Governance” considers board structure and gender diversity, business ethics, accounting policies and controls, and more.</a:t>
            </a:r>
          </a:p>
          <a:p>
            <a:endParaRPr lang="en-US" dirty="0"/>
          </a:p>
          <a:p>
            <a:r>
              <a:rPr lang="en-US" dirty="0"/>
              <a:t>Now that we know what ESG is, let’s look at why it matters.</a:t>
            </a:r>
          </a:p>
          <a:p>
            <a:endParaRPr lang="en-US" dirty="0"/>
          </a:p>
          <a:p>
            <a:endParaRPr lang="en-US" dirty="0"/>
          </a:p>
        </p:txBody>
      </p:sp>
      <p:sp>
        <p:nvSpPr>
          <p:cNvPr id="4" name="Slide Number Placeholder 3"/>
          <p:cNvSpPr>
            <a:spLocks noGrp="1"/>
          </p:cNvSpPr>
          <p:nvPr>
            <p:ph type="sldNum" sz="quarter" idx="5"/>
          </p:nvPr>
        </p:nvSpPr>
        <p:spPr/>
        <p:txBody>
          <a:bodyPr/>
          <a:lstStyle/>
          <a:p>
            <a:fld id="{D49D26A2-F865-44BA-B60C-35ADC84F9ADB}" type="slidenum">
              <a:rPr lang="en-US" smtClean="0"/>
              <a:t>8</a:t>
            </a:fld>
            <a:endParaRPr lang="en-US"/>
          </a:p>
        </p:txBody>
      </p:sp>
    </p:spTree>
    <p:extLst>
      <p:ext uri="{BB962C8B-B14F-4D97-AF65-F5344CB8AC3E}">
        <p14:creationId xmlns:p14="http://schemas.microsoft.com/office/powerpoint/2010/main" val="3436723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growing body of evidence indicates that ESG initiatives can both increase revenues and lower expenses for companies while enhancing their reputation.</a:t>
            </a:r>
          </a:p>
          <a:p>
            <a:endParaRPr lang="en-US" dirty="0"/>
          </a:p>
          <a:p>
            <a:r>
              <a:rPr lang="en-US" dirty="0"/>
              <a:t>A 2014 Nielsen study revealed that “55% of global online consumers across 60 countries say they are willing to pay more for products and services provided by companies that are committed to positive social and environmental impact.”</a:t>
            </a:r>
          </a:p>
          <a:p>
            <a:endParaRPr lang="en-US" dirty="0"/>
          </a:p>
          <a:p>
            <a:r>
              <a:rPr lang="en-US" dirty="0"/>
              <a:t>According to the Net Impact’s What Workers Want report, 45% of employees would take a 15% pay cut for a job that makes a social or environmental impact.</a:t>
            </a:r>
          </a:p>
          <a:p>
            <a:endParaRPr lang="en-US" dirty="0"/>
          </a:p>
          <a:p>
            <a:r>
              <a:rPr lang="en-US" dirty="0"/>
              <a:t>By engaging with social causes, companies can learn about new geographies, cultures, markets, and product applications. In addition, it can enable partnerships that protect market share and increase distribution. </a:t>
            </a:r>
          </a:p>
          <a:p>
            <a:endParaRPr lang="en-US" dirty="0"/>
          </a:p>
          <a:p>
            <a:r>
              <a:rPr lang="en-US" dirty="0"/>
              <a:t>When employees engage in social good activities, they are proven to become more innovative and collaborative leaders. </a:t>
            </a:r>
          </a:p>
          <a:p>
            <a:endParaRPr lang="en-US" dirty="0"/>
          </a:p>
          <a:p>
            <a:r>
              <a:rPr lang="en-US" dirty="0"/>
              <a:t>Also, a 2011 study published in the Strategic Management Journal clearly showed that corporate social responsibility helps firms increase access to finance.</a:t>
            </a:r>
          </a:p>
          <a:p>
            <a:endParaRPr lang="en-US" dirty="0"/>
          </a:p>
          <a:p>
            <a:endParaRPr lang="en-US" dirty="0"/>
          </a:p>
        </p:txBody>
      </p:sp>
      <p:sp>
        <p:nvSpPr>
          <p:cNvPr id="4" name="Slide Number Placeholder 3"/>
          <p:cNvSpPr>
            <a:spLocks noGrp="1"/>
          </p:cNvSpPr>
          <p:nvPr>
            <p:ph type="sldNum" sz="quarter" idx="5"/>
          </p:nvPr>
        </p:nvSpPr>
        <p:spPr/>
        <p:txBody>
          <a:bodyPr/>
          <a:lstStyle/>
          <a:p>
            <a:fld id="{D49D26A2-F865-44BA-B60C-35ADC84F9ADB}" type="slidenum">
              <a:rPr lang="en-US" smtClean="0"/>
              <a:t>9</a:t>
            </a:fld>
            <a:endParaRPr lang="en-US"/>
          </a:p>
        </p:txBody>
      </p:sp>
    </p:spTree>
    <p:extLst>
      <p:ext uri="{BB962C8B-B14F-4D97-AF65-F5344CB8AC3E}">
        <p14:creationId xmlns:p14="http://schemas.microsoft.com/office/powerpoint/2010/main" val="1685047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91785-1432-483E-8EAD-A981E59A08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C535AD-34D7-4A3A-8ED6-BCF7FDC88A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78088D-13E8-498D-8C4F-32C125957D67}"/>
              </a:ext>
            </a:extLst>
          </p:cNvPr>
          <p:cNvSpPr>
            <a:spLocks noGrp="1"/>
          </p:cNvSpPr>
          <p:nvPr>
            <p:ph type="dt" sz="half" idx="10"/>
          </p:nvPr>
        </p:nvSpPr>
        <p:spPr/>
        <p:txBody>
          <a:bodyPr/>
          <a:lstStyle/>
          <a:p>
            <a:fld id="{09029119-28F0-478B-A53A-FAA362EC38D6}" type="datetimeFigureOut">
              <a:rPr lang="en-US" smtClean="0"/>
              <a:t>7/1/2024</a:t>
            </a:fld>
            <a:endParaRPr lang="en-US"/>
          </a:p>
        </p:txBody>
      </p:sp>
      <p:sp>
        <p:nvSpPr>
          <p:cNvPr id="5" name="Footer Placeholder 4">
            <a:extLst>
              <a:ext uri="{FF2B5EF4-FFF2-40B4-BE49-F238E27FC236}">
                <a16:creationId xmlns:a16="http://schemas.microsoft.com/office/drawing/2014/main" id="{82A4C307-EE07-471B-BF51-3343F2F0E4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849B66-D533-477E-86AD-DEA00B749023}"/>
              </a:ext>
            </a:extLst>
          </p:cNvPr>
          <p:cNvSpPr>
            <a:spLocks noGrp="1"/>
          </p:cNvSpPr>
          <p:nvPr>
            <p:ph type="sldNum" sz="quarter" idx="12"/>
          </p:nvPr>
        </p:nvSpPr>
        <p:spPr/>
        <p:txBody>
          <a:bodyPr/>
          <a:lstStyle/>
          <a:p>
            <a:fld id="{4758AC96-482E-4695-AD5F-C33751734625}" type="slidenum">
              <a:rPr lang="en-US" smtClean="0"/>
              <a:t>‹#›</a:t>
            </a:fld>
            <a:endParaRPr lang="en-US"/>
          </a:p>
        </p:txBody>
      </p:sp>
    </p:spTree>
    <p:extLst>
      <p:ext uri="{BB962C8B-B14F-4D97-AF65-F5344CB8AC3E}">
        <p14:creationId xmlns:p14="http://schemas.microsoft.com/office/powerpoint/2010/main" val="1233263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DBA83-2B7A-41E4-A388-EA5CDDA229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EA39F1-BFC6-47C1-A29B-F0399485BCB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2F73CC-F51E-4AEF-9DF1-CB5EA0E3F7C5}"/>
              </a:ext>
            </a:extLst>
          </p:cNvPr>
          <p:cNvSpPr>
            <a:spLocks noGrp="1"/>
          </p:cNvSpPr>
          <p:nvPr>
            <p:ph type="dt" sz="half" idx="10"/>
          </p:nvPr>
        </p:nvSpPr>
        <p:spPr/>
        <p:txBody>
          <a:bodyPr/>
          <a:lstStyle/>
          <a:p>
            <a:fld id="{09029119-28F0-478B-A53A-FAA362EC38D6}" type="datetimeFigureOut">
              <a:rPr lang="en-US" smtClean="0"/>
              <a:t>7/1/2024</a:t>
            </a:fld>
            <a:endParaRPr lang="en-US"/>
          </a:p>
        </p:txBody>
      </p:sp>
      <p:sp>
        <p:nvSpPr>
          <p:cNvPr id="5" name="Footer Placeholder 4">
            <a:extLst>
              <a:ext uri="{FF2B5EF4-FFF2-40B4-BE49-F238E27FC236}">
                <a16:creationId xmlns:a16="http://schemas.microsoft.com/office/drawing/2014/main" id="{2D420E0A-4E19-4708-A673-F12ECDC984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3A2DA9-9B5A-4469-B2B7-0C64273C8756}"/>
              </a:ext>
            </a:extLst>
          </p:cNvPr>
          <p:cNvSpPr>
            <a:spLocks noGrp="1"/>
          </p:cNvSpPr>
          <p:nvPr>
            <p:ph type="sldNum" sz="quarter" idx="12"/>
          </p:nvPr>
        </p:nvSpPr>
        <p:spPr/>
        <p:txBody>
          <a:bodyPr/>
          <a:lstStyle/>
          <a:p>
            <a:fld id="{4758AC96-482E-4695-AD5F-C33751734625}" type="slidenum">
              <a:rPr lang="en-US" smtClean="0"/>
              <a:t>‹#›</a:t>
            </a:fld>
            <a:endParaRPr lang="en-US"/>
          </a:p>
        </p:txBody>
      </p:sp>
    </p:spTree>
    <p:extLst>
      <p:ext uri="{BB962C8B-B14F-4D97-AF65-F5344CB8AC3E}">
        <p14:creationId xmlns:p14="http://schemas.microsoft.com/office/powerpoint/2010/main" val="1088516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60C24B-8159-48E1-835E-594969AA28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99EBE8-860E-4425-9990-783B0CC43E0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A54572-21C6-4C51-BF60-4ED11094DAC2}"/>
              </a:ext>
            </a:extLst>
          </p:cNvPr>
          <p:cNvSpPr>
            <a:spLocks noGrp="1"/>
          </p:cNvSpPr>
          <p:nvPr>
            <p:ph type="dt" sz="half" idx="10"/>
          </p:nvPr>
        </p:nvSpPr>
        <p:spPr/>
        <p:txBody>
          <a:bodyPr/>
          <a:lstStyle/>
          <a:p>
            <a:fld id="{09029119-28F0-478B-A53A-FAA362EC38D6}" type="datetimeFigureOut">
              <a:rPr lang="en-US" smtClean="0"/>
              <a:t>7/1/2024</a:t>
            </a:fld>
            <a:endParaRPr lang="en-US"/>
          </a:p>
        </p:txBody>
      </p:sp>
      <p:sp>
        <p:nvSpPr>
          <p:cNvPr id="5" name="Footer Placeholder 4">
            <a:extLst>
              <a:ext uri="{FF2B5EF4-FFF2-40B4-BE49-F238E27FC236}">
                <a16:creationId xmlns:a16="http://schemas.microsoft.com/office/drawing/2014/main" id="{D6310AE8-F800-42A0-ACF2-00719293B7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7BF442-49F9-48BA-AA94-5E937D5287C9}"/>
              </a:ext>
            </a:extLst>
          </p:cNvPr>
          <p:cNvSpPr>
            <a:spLocks noGrp="1"/>
          </p:cNvSpPr>
          <p:nvPr>
            <p:ph type="sldNum" sz="quarter" idx="12"/>
          </p:nvPr>
        </p:nvSpPr>
        <p:spPr/>
        <p:txBody>
          <a:bodyPr/>
          <a:lstStyle/>
          <a:p>
            <a:fld id="{4758AC96-482E-4695-AD5F-C33751734625}" type="slidenum">
              <a:rPr lang="en-US" smtClean="0"/>
              <a:t>‹#›</a:t>
            </a:fld>
            <a:endParaRPr lang="en-US"/>
          </a:p>
        </p:txBody>
      </p:sp>
    </p:spTree>
    <p:extLst>
      <p:ext uri="{BB962C8B-B14F-4D97-AF65-F5344CB8AC3E}">
        <p14:creationId xmlns:p14="http://schemas.microsoft.com/office/powerpoint/2010/main" val="631719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E4CBB32-7F48-495A-A789-9F09A6058B2C}" type="slidenum">
              <a:rPr lang="en-US"/>
              <a:pPr>
                <a:defRPr/>
              </a:pPr>
              <a:t>‹#›</a:t>
            </a:fld>
            <a:endParaRPr lang="en-US"/>
          </a:p>
        </p:txBody>
      </p:sp>
      <p:pic>
        <p:nvPicPr>
          <p:cNvPr id="5" name="Picture 7">
            <a:extLst>
              <a:ext uri="{FF2B5EF4-FFF2-40B4-BE49-F238E27FC236}">
                <a16:creationId xmlns:a16="http://schemas.microsoft.com/office/drawing/2014/main" id="{773B7C8D-B8A3-7D58-B230-F1D3F18938E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10786188" y="386691"/>
            <a:ext cx="84278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25FD783-E450-7E32-2FB0-A6B698F69116}"/>
              </a:ext>
            </a:extLst>
          </p:cNvPr>
          <p:cNvSpPr/>
          <p:nvPr userDrawn="1"/>
        </p:nvSpPr>
        <p:spPr>
          <a:xfrm>
            <a:off x="0" y="1371600"/>
            <a:ext cx="7315200" cy="45720"/>
          </a:xfrm>
          <a:prstGeom prst="rect">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7E037DC5-9361-AD99-5D88-048571D7FA80}"/>
              </a:ext>
            </a:extLst>
          </p:cNvPr>
          <p:cNvSpPr/>
          <p:nvPr userDrawn="1"/>
        </p:nvSpPr>
        <p:spPr>
          <a:xfrm>
            <a:off x="-101600" y="1475716"/>
            <a:ext cx="7213600" cy="111784"/>
          </a:xfrm>
          <a:prstGeom prst="rect">
            <a:avLst/>
          </a:prstGeom>
          <a:solidFill>
            <a:srgbClr val="0048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a:extLst>
              <a:ext uri="{FF2B5EF4-FFF2-40B4-BE49-F238E27FC236}">
                <a16:creationId xmlns:a16="http://schemas.microsoft.com/office/drawing/2014/main" id="{385B0C1D-EA2F-87C3-8116-0FD3A2CAD234}"/>
              </a:ext>
            </a:extLst>
          </p:cNvPr>
          <p:cNvSpPr>
            <a:spLocks noGrp="1"/>
          </p:cNvSpPr>
          <p:nvPr>
            <p:ph type="title"/>
          </p:nvPr>
        </p:nvSpPr>
        <p:spPr>
          <a:xfrm>
            <a:off x="812800" y="365126"/>
            <a:ext cx="9829800" cy="1325563"/>
          </a:xfrm>
        </p:spPr>
        <p:txBody>
          <a:bodyPr/>
          <a:lstStyle>
            <a:lvl1pPr algn="l">
              <a:defRPr sz="3000">
                <a:solidFill>
                  <a:srgbClr val="00853E"/>
                </a:solidFill>
              </a:defRPr>
            </a:lvl1pPr>
          </a:lstStyle>
          <a:p>
            <a:r>
              <a:rPr lang="en-US" dirty="0"/>
              <a:t>Click to edit Master title style</a:t>
            </a:r>
          </a:p>
        </p:txBody>
      </p:sp>
      <p:sp>
        <p:nvSpPr>
          <p:cNvPr id="10" name="Rectangle 9">
            <a:extLst>
              <a:ext uri="{FF2B5EF4-FFF2-40B4-BE49-F238E27FC236}">
                <a16:creationId xmlns:a16="http://schemas.microsoft.com/office/drawing/2014/main" id="{97FC7BD9-8D3B-DC2F-F358-025359734354}"/>
              </a:ext>
            </a:extLst>
          </p:cNvPr>
          <p:cNvSpPr/>
          <p:nvPr userDrawn="1"/>
        </p:nvSpPr>
        <p:spPr>
          <a:xfrm>
            <a:off x="0" y="6345238"/>
            <a:ext cx="12192000" cy="138112"/>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2400"/>
          </a:p>
        </p:txBody>
      </p:sp>
      <p:sp>
        <p:nvSpPr>
          <p:cNvPr id="13" name="Rectangle 12">
            <a:extLst>
              <a:ext uri="{FF2B5EF4-FFF2-40B4-BE49-F238E27FC236}">
                <a16:creationId xmlns:a16="http://schemas.microsoft.com/office/drawing/2014/main" id="{813093DB-1041-0952-A92C-01E5105ED9A4}"/>
              </a:ext>
            </a:extLst>
          </p:cNvPr>
          <p:cNvSpPr/>
          <p:nvPr userDrawn="1"/>
        </p:nvSpPr>
        <p:spPr>
          <a:xfrm>
            <a:off x="0" y="6477001"/>
            <a:ext cx="12192000" cy="568325"/>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2400"/>
          </a:p>
        </p:txBody>
      </p:sp>
    </p:spTree>
    <p:extLst>
      <p:ext uri="{BB962C8B-B14F-4D97-AF65-F5344CB8AC3E}">
        <p14:creationId xmlns:p14="http://schemas.microsoft.com/office/powerpoint/2010/main" val="1393539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79B3E-0755-4CC3-B400-63ABDAB04AE7}"/>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F223CFB-1577-4BE7-87A5-19A61FB54175}"/>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F5B165E-D8A7-4F18-B241-8C1E85737E06}"/>
              </a:ext>
            </a:extLst>
          </p:cNvPr>
          <p:cNvSpPr>
            <a:spLocks noGrp="1"/>
          </p:cNvSpPr>
          <p:nvPr>
            <p:ph type="dt" sz="half" idx="10"/>
          </p:nvPr>
        </p:nvSpPr>
        <p:spPr/>
        <p:txBody>
          <a:bodyPr/>
          <a:lstStyle/>
          <a:p>
            <a:fld id="{66D4E68E-6A14-488B-B67B-198AA000956A}" type="datetimeFigureOut">
              <a:rPr lang="en-US" smtClean="0"/>
              <a:t>7/1/2024</a:t>
            </a:fld>
            <a:endParaRPr lang="en-US"/>
          </a:p>
        </p:txBody>
      </p:sp>
      <p:sp>
        <p:nvSpPr>
          <p:cNvPr id="5" name="Footer Placeholder 4">
            <a:extLst>
              <a:ext uri="{FF2B5EF4-FFF2-40B4-BE49-F238E27FC236}">
                <a16:creationId xmlns:a16="http://schemas.microsoft.com/office/drawing/2014/main" id="{CB678BD2-23CE-4CD8-979D-6493A807DF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457F9-F3D6-46E3-A08C-AB4FB9487B4B}"/>
              </a:ext>
            </a:extLst>
          </p:cNvPr>
          <p:cNvSpPr>
            <a:spLocks noGrp="1"/>
          </p:cNvSpPr>
          <p:nvPr>
            <p:ph type="sldNum" sz="quarter" idx="12"/>
          </p:nvPr>
        </p:nvSpPr>
        <p:spPr/>
        <p:txBody>
          <a:bodyPr/>
          <a:lstStyle/>
          <a:p>
            <a:fld id="{A50366C5-ABA0-4A95-AC1B-6F85D80C67E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7045" y="5539659"/>
            <a:ext cx="3096984" cy="1184596"/>
          </a:xfrm>
          <a:prstGeom prst="rect">
            <a:avLst/>
          </a:prstGeom>
        </p:spPr>
      </p:pic>
    </p:spTree>
    <p:extLst>
      <p:ext uri="{BB962C8B-B14F-4D97-AF65-F5344CB8AC3E}">
        <p14:creationId xmlns:p14="http://schemas.microsoft.com/office/powerpoint/2010/main" val="3894784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D4849-1D3A-4D98-9329-6BDFDF443A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8792F6-739C-4338-806A-04BC6ADF45A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736CFC-AE4D-4511-BF80-758BC468A4D5}"/>
              </a:ext>
            </a:extLst>
          </p:cNvPr>
          <p:cNvSpPr>
            <a:spLocks noGrp="1"/>
          </p:cNvSpPr>
          <p:nvPr>
            <p:ph type="dt" sz="half" idx="10"/>
          </p:nvPr>
        </p:nvSpPr>
        <p:spPr/>
        <p:txBody>
          <a:bodyPr/>
          <a:lstStyle/>
          <a:p>
            <a:fld id="{66D4E68E-6A14-488B-B67B-198AA000956A}" type="datetimeFigureOut">
              <a:rPr lang="en-US" smtClean="0"/>
              <a:t>7/1/2024</a:t>
            </a:fld>
            <a:endParaRPr lang="en-US"/>
          </a:p>
        </p:txBody>
      </p:sp>
      <p:sp>
        <p:nvSpPr>
          <p:cNvPr id="5" name="Footer Placeholder 4">
            <a:extLst>
              <a:ext uri="{FF2B5EF4-FFF2-40B4-BE49-F238E27FC236}">
                <a16:creationId xmlns:a16="http://schemas.microsoft.com/office/drawing/2014/main" id="{D2E837FB-03E9-490F-8FFC-1974ADBB6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B9A365-F783-4D80-81CC-DF685163C9DB}"/>
              </a:ext>
            </a:extLst>
          </p:cNvPr>
          <p:cNvSpPr>
            <a:spLocks noGrp="1"/>
          </p:cNvSpPr>
          <p:nvPr>
            <p:ph type="sldNum" sz="quarter" idx="12"/>
          </p:nvPr>
        </p:nvSpPr>
        <p:spPr/>
        <p:txBody>
          <a:bodyPr/>
          <a:lstStyle/>
          <a:p>
            <a:fld id="{A50366C5-ABA0-4A95-AC1B-6F85D80C67E2}" type="slidenum">
              <a:rPr lang="en-US" smtClean="0"/>
              <a:t>‹#›</a:t>
            </a:fld>
            <a:endParaRPr lang="en-US"/>
          </a:p>
        </p:txBody>
      </p:sp>
      <p:sp>
        <p:nvSpPr>
          <p:cNvPr id="11" name="Rectangle 10"/>
          <p:cNvSpPr/>
          <p:nvPr userDrawn="1"/>
        </p:nvSpPr>
        <p:spPr>
          <a:xfrm>
            <a:off x="0" y="6400411"/>
            <a:ext cx="12192000" cy="5684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
        <p:nvSpPr>
          <p:cNvPr id="12" name="Rectangle 11"/>
          <p:cNvSpPr/>
          <p:nvPr userDrawn="1"/>
        </p:nvSpPr>
        <p:spPr>
          <a:xfrm>
            <a:off x="0" y="6345755"/>
            <a:ext cx="12192000" cy="138137"/>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pic>
        <p:nvPicPr>
          <p:cNvPr id="7" name="Picture 7">
            <a:extLst>
              <a:ext uri="{FF2B5EF4-FFF2-40B4-BE49-F238E27FC236}">
                <a16:creationId xmlns:a16="http://schemas.microsoft.com/office/drawing/2014/main" id="{10C8A0AC-BDEF-40CD-D4D9-649B0A17CD6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10964863" y="318433"/>
            <a:ext cx="77787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900D6E89-DD7F-9338-FF6B-6B3A1C2AA606}"/>
              </a:ext>
            </a:extLst>
          </p:cNvPr>
          <p:cNvSpPr/>
          <p:nvPr userDrawn="1"/>
        </p:nvSpPr>
        <p:spPr>
          <a:xfrm>
            <a:off x="0" y="1325883"/>
            <a:ext cx="7406640" cy="81575"/>
          </a:xfrm>
          <a:prstGeom prst="rect">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296CAB18-03CA-2D3B-5F51-2782F4FC0156}"/>
              </a:ext>
            </a:extLst>
          </p:cNvPr>
          <p:cNvSpPr/>
          <p:nvPr userDrawn="1"/>
        </p:nvSpPr>
        <p:spPr>
          <a:xfrm>
            <a:off x="-76200" y="1475716"/>
            <a:ext cx="7040880" cy="111784"/>
          </a:xfrm>
          <a:prstGeom prst="rect">
            <a:avLst/>
          </a:prstGeom>
          <a:solidFill>
            <a:srgbClr val="0048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45808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21BE8-89E8-4124-9720-A3A3A38CC26C}"/>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879EF2A-D4A1-47BF-A716-AE09BC9179C1}"/>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990B6B9-168D-4A4B-B46B-70E640863898}"/>
              </a:ext>
            </a:extLst>
          </p:cNvPr>
          <p:cNvSpPr>
            <a:spLocks noGrp="1"/>
          </p:cNvSpPr>
          <p:nvPr>
            <p:ph type="dt" sz="half" idx="10"/>
          </p:nvPr>
        </p:nvSpPr>
        <p:spPr/>
        <p:txBody>
          <a:bodyPr/>
          <a:lstStyle/>
          <a:p>
            <a:fld id="{66D4E68E-6A14-488B-B67B-198AA000956A}" type="datetimeFigureOut">
              <a:rPr lang="en-US" smtClean="0"/>
              <a:t>7/1/2024</a:t>
            </a:fld>
            <a:endParaRPr lang="en-US"/>
          </a:p>
        </p:txBody>
      </p:sp>
      <p:sp>
        <p:nvSpPr>
          <p:cNvPr id="5" name="Footer Placeholder 4">
            <a:extLst>
              <a:ext uri="{FF2B5EF4-FFF2-40B4-BE49-F238E27FC236}">
                <a16:creationId xmlns:a16="http://schemas.microsoft.com/office/drawing/2014/main" id="{B50CCA58-BB09-4CBC-A269-B313D80FD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DED8E2-19B1-4D9B-B856-5F6B7619BE53}"/>
              </a:ext>
            </a:extLst>
          </p:cNvPr>
          <p:cNvSpPr>
            <a:spLocks noGrp="1"/>
          </p:cNvSpPr>
          <p:nvPr>
            <p:ph type="sldNum" sz="quarter" idx="12"/>
          </p:nvPr>
        </p:nvSpPr>
        <p:spPr/>
        <p:txBody>
          <a:bodyPr/>
          <a:lstStyle/>
          <a:p>
            <a:fld id="{A50366C5-ABA0-4A95-AC1B-6F85D80C67E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7045" y="5000493"/>
            <a:ext cx="3096984" cy="2392400"/>
          </a:xfrm>
          <a:prstGeom prst="rect">
            <a:avLst/>
          </a:prstGeom>
        </p:spPr>
      </p:pic>
    </p:spTree>
    <p:extLst>
      <p:ext uri="{BB962C8B-B14F-4D97-AF65-F5344CB8AC3E}">
        <p14:creationId xmlns:p14="http://schemas.microsoft.com/office/powerpoint/2010/main" val="625132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5AE6D-3563-444D-8799-08B603039D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E86208-3974-4BE9-A3A2-5AAAAFB22B5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0B7A5E-22FA-422E-A8E4-456D753ADDB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44B702-E5F8-4A92-95B5-67C0510C9D5D}"/>
              </a:ext>
            </a:extLst>
          </p:cNvPr>
          <p:cNvSpPr>
            <a:spLocks noGrp="1"/>
          </p:cNvSpPr>
          <p:nvPr>
            <p:ph type="dt" sz="half" idx="10"/>
          </p:nvPr>
        </p:nvSpPr>
        <p:spPr/>
        <p:txBody>
          <a:bodyPr/>
          <a:lstStyle/>
          <a:p>
            <a:fld id="{66D4E68E-6A14-488B-B67B-198AA000956A}" type="datetimeFigureOut">
              <a:rPr lang="en-US" smtClean="0"/>
              <a:t>7/1/2024</a:t>
            </a:fld>
            <a:endParaRPr lang="en-US"/>
          </a:p>
        </p:txBody>
      </p:sp>
      <p:sp>
        <p:nvSpPr>
          <p:cNvPr id="6" name="Footer Placeholder 5">
            <a:extLst>
              <a:ext uri="{FF2B5EF4-FFF2-40B4-BE49-F238E27FC236}">
                <a16:creationId xmlns:a16="http://schemas.microsoft.com/office/drawing/2014/main" id="{201AA5F6-C396-4259-BAA6-D1DB34E7BE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52B18A-60DB-48D9-A8E8-BCD173605E39}"/>
              </a:ext>
            </a:extLst>
          </p:cNvPr>
          <p:cNvSpPr>
            <a:spLocks noGrp="1"/>
          </p:cNvSpPr>
          <p:nvPr>
            <p:ph type="sldNum" sz="quarter" idx="12"/>
          </p:nvPr>
        </p:nvSpPr>
        <p:spPr/>
        <p:txBody>
          <a:bodyPr/>
          <a:lstStyle/>
          <a:p>
            <a:fld id="{A50366C5-ABA0-4A95-AC1B-6F85D80C67E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7045" y="5000493"/>
            <a:ext cx="3096984" cy="2392400"/>
          </a:xfrm>
          <a:prstGeom prst="rect">
            <a:avLst/>
          </a:prstGeom>
        </p:spPr>
      </p:pic>
    </p:spTree>
    <p:extLst>
      <p:ext uri="{BB962C8B-B14F-4D97-AF65-F5344CB8AC3E}">
        <p14:creationId xmlns:p14="http://schemas.microsoft.com/office/powerpoint/2010/main" val="3085904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A9EB-BFEB-4262-9804-2A4A9A53C715}"/>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DCB3FF-ABD2-4DCD-BB9D-886D4AB2F808}"/>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AC87127D-54BD-4F6C-B0C7-21DFCC56D453}"/>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9BA613-54F7-4B74-931E-E2175D49CF2A}"/>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C737CE0-FC51-46FB-B063-1690969C9B87}"/>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77831E-094B-412B-9778-CBDDF58CA49C}"/>
              </a:ext>
            </a:extLst>
          </p:cNvPr>
          <p:cNvSpPr>
            <a:spLocks noGrp="1"/>
          </p:cNvSpPr>
          <p:nvPr>
            <p:ph type="dt" sz="half" idx="10"/>
          </p:nvPr>
        </p:nvSpPr>
        <p:spPr/>
        <p:txBody>
          <a:bodyPr/>
          <a:lstStyle/>
          <a:p>
            <a:fld id="{66D4E68E-6A14-488B-B67B-198AA000956A}" type="datetimeFigureOut">
              <a:rPr lang="en-US" smtClean="0"/>
              <a:t>7/1/2024</a:t>
            </a:fld>
            <a:endParaRPr lang="en-US"/>
          </a:p>
        </p:txBody>
      </p:sp>
      <p:sp>
        <p:nvSpPr>
          <p:cNvPr id="8" name="Footer Placeholder 7">
            <a:extLst>
              <a:ext uri="{FF2B5EF4-FFF2-40B4-BE49-F238E27FC236}">
                <a16:creationId xmlns:a16="http://schemas.microsoft.com/office/drawing/2014/main" id="{40E3AF80-D2C5-4EB9-A8E9-5B522331C0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CCF751-8A6C-4188-9AF7-2BD07152AB2F}"/>
              </a:ext>
            </a:extLst>
          </p:cNvPr>
          <p:cNvSpPr>
            <a:spLocks noGrp="1"/>
          </p:cNvSpPr>
          <p:nvPr>
            <p:ph type="sldNum" sz="quarter" idx="12"/>
          </p:nvPr>
        </p:nvSpPr>
        <p:spPr/>
        <p:txBody>
          <a:bodyPr/>
          <a:lstStyle/>
          <a:p>
            <a:fld id="{A50366C5-ABA0-4A95-AC1B-6F85D80C67E2}"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7045" y="5000493"/>
            <a:ext cx="3096984" cy="2392400"/>
          </a:xfrm>
          <a:prstGeom prst="rect">
            <a:avLst/>
          </a:prstGeom>
        </p:spPr>
      </p:pic>
    </p:spTree>
    <p:extLst>
      <p:ext uri="{BB962C8B-B14F-4D97-AF65-F5344CB8AC3E}">
        <p14:creationId xmlns:p14="http://schemas.microsoft.com/office/powerpoint/2010/main" val="4033177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EA7AC-1452-47BF-97EB-1162130D7B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23D76D-CE93-4704-A908-438A58162D45}"/>
              </a:ext>
            </a:extLst>
          </p:cNvPr>
          <p:cNvSpPr>
            <a:spLocks noGrp="1"/>
          </p:cNvSpPr>
          <p:nvPr>
            <p:ph type="dt" sz="half" idx="10"/>
          </p:nvPr>
        </p:nvSpPr>
        <p:spPr/>
        <p:txBody>
          <a:bodyPr/>
          <a:lstStyle/>
          <a:p>
            <a:fld id="{66D4E68E-6A14-488B-B67B-198AA000956A}" type="datetimeFigureOut">
              <a:rPr lang="en-US" smtClean="0"/>
              <a:t>7/1/2024</a:t>
            </a:fld>
            <a:endParaRPr lang="en-US"/>
          </a:p>
        </p:txBody>
      </p:sp>
      <p:sp>
        <p:nvSpPr>
          <p:cNvPr id="4" name="Footer Placeholder 3">
            <a:extLst>
              <a:ext uri="{FF2B5EF4-FFF2-40B4-BE49-F238E27FC236}">
                <a16:creationId xmlns:a16="http://schemas.microsoft.com/office/drawing/2014/main" id="{8CCF350C-A509-4B56-96D7-1F99AC3A4C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E5EF2E-C27B-4404-A75D-7C0919FB6E88}"/>
              </a:ext>
            </a:extLst>
          </p:cNvPr>
          <p:cNvSpPr>
            <a:spLocks noGrp="1"/>
          </p:cNvSpPr>
          <p:nvPr>
            <p:ph type="sldNum" sz="quarter" idx="12"/>
          </p:nvPr>
        </p:nvSpPr>
        <p:spPr/>
        <p:txBody>
          <a:bodyPr/>
          <a:lstStyle/>
          <a:p>
            <a:fld id="{A50366C5-ABA0-4A95-AC1B-6F85D80C67E2}" type="slidenum">
              <a:rPr lang="en-US" smtClean="0"/>
              <a:t>‹#›</a:t>
            </a:fld>
            <a:endParaRPr lang="en-US"/>
          </a:p>
        </p:txBody>
      </p:sp>
    </p:spTree>
    <p:extLst>
      <p:ext uri="{BB962C8B-B14F-4D97-AF65-F5344CB8AC3E}">
        <p14:creationId xmlns:p14="http://schemas.microsoft.com/office/powerpoint/2010/main" val="2790675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ECEBB3-B44B-47FA-9D5E-8E659BFD8877}"/>
              </a:ext>
            </a:extLst>
          </p:cNvPr>
          <p:cNvSpPr>
            <a:spLocks noGrp="1"/>
          </p:cNvSpPr>
          <p:nvPr>
            <p:ph type="dt" sz="half" idx="10"/>
          </p:nvPr>
        </p:nvSpPr>
        <p:spPr/>
        <p:txBody>
          <a:bodyPr/>
          <a:lstStyle/>
          <a:p>
            <a:fld id="{66D4E68E-6A14-488B-B67B-198AA000956A}" type="datetimeFigureOut">
              <a:rPr lang="en-US" smtClean="0"/>
              <a:t>7/1/2024</a:t>
            </a:fld>
            <a:endParaRPr lang="en-US"/>
          </a:p>
        </p:txBody>
      </p:sp>
      <p:sp>
        <p:nvSpPr>
          <p:cNvPr id="3" name="Footer Placeholder 2">
            <a:extLst>
              <a:ext uri="{FF2B5EF4-FFF2-40B4-BE49-F238E27FC236}">
                <a16:creationId xmlns:a16="http://schemas.microsoft.com/office/drawing/2014/main" id="{D9D3A045-771E-4BA2-B870-BD8C3338BC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AAECA5-07C8-4C2D-BC53-A33D5A91D83D}"/>
              </a:ext>
            </a:extLst>
          </p:cNvPr>
          <p:cNvSpPr>
            <a:spLocks noGrp="1"/>
          </p:cNvSpPr>
          <p:nvPr>
            <p:ph type="sldNum" sz="quarter" idx="12"/>
          </p:nvPr>
        </p:nvSpPr>
        <p:spPr/>
        <p:txBody>
          <a:bodyPr/>
          <a:lstStyle/>
          <a:p>
            <a:fld id="{A50366C5-ABA0-4A95-AC1B-6F85D80C67E2}" type="slidenum">
              <a:rPr lang="en-US" smtClean="0"/>
              <a:t>‹#›</a:t>
            </a:fld>
            <a:endParaRPr lang="en-US"/>
          </a:p>
        </p:txBody>
      </p:sp>
    </p:spTree>
    <p:extLst>
      <p:ext uri="{BB962C8B-B14F-4D97-AF65-F5344CB8AC3E}">
        <p14:creationId xmlns:p14="http://schemas.microsoft.com/office/powerpoint/2010/main" val="4251528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E4DB3-3E1A-42F1-81A3-2BE690BE3A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8F32BD-569F-424D-B897-0837E36677B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A14291-9A28-499B-B2A9-72138581089C}"/>
              </a:ext>
            </a:extLst>
          </p:cNvPr>
          <p:cNvSpPr>
            <a:spLocks noGrp="1"/>
          </p:cNvSpPr>
          <p:nvPr>
            <p:ph type="dt" sz="half" idx="10"/>
          </p:nvPr>
        </p:nvSpPr>
        <p:spPr/>
        <p:txBody>
          <a:bodyPr/>
          <a:lstStyle/>
          <a:p>
            <a:fld id="{09029119-28F0-478B-A53A-FAA362EC38D6}" type="datetimeFigureOut">
              <a:rPr lang="en-US" smtClean="0"/>
              <a:t>7/1/2024</a:t>
            </a:fld>
            <a:endParaRPr lang="en-US"/>
          </a:p>
        </p:txBody>
      </p:sp>
      <p:sp>
        <p:nvSpPr>
          <p:cNvPr id="5" name="Footer Placeholder 4">
            <a:extLst>
              <a:ext uri="{FF2B5EF4-FFF2-40B4-BE49-F238E27FC236}">
                <a16:creationId xmlns:a16="http://schemas.microsoft.com/office/drawing/2014/main" id="{336AB89D-2560-4439-9BF2-7A4135D481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74D059-629A-4F0D-8627-76A90D172AE0}"/>
              </a:ext>
            </a:extLst>
          </p:cNvPr>
          <p:cNvSpPr>
            <a:spLocks noGrp="1"/>
          </p:cNvSpPr>
          <p:nvPr>
            <p:ph type="sldNum" sz="quarter" idx="12"/>
          </p:nvPr>
        </p:nvSpPr>
        <p:spPr/>
        <p:txBody>
          <a:bodyPr/>
          <a:lstStyle/>
          <a:p>
            <a:fld id="{4758AC96-482E-4695-AD5F-C33751734625}" type="slidenum">
              <a:rPr lang="en-US" smtClean="0"/>
              <a:t>‹#›</a:t>
            </a:fld>
            <a:endParaRPr lang="en-US"/>
          </a:p>
        </p:txBody>
      </p:sp>
    </p:spTree>
    <p:extLst>
      <p:ext uri="{BB962C8B-B14F-4D97-AF65-F5344CB8AC3E}">
        <p14:creationId xmlns:p14="http://schemas.microsoft.com/office/powerpoint/2010/main" val="2566549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7FCE-585C-4441-831C-FE240AF7B969}"/>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57812B6-D47F-4998-919E-00303ECFDC30}"/>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E93FE8-305C-4A8E-A43D-EA67BCC778BE}"/>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EA2E055-2C20-4AA6-A804-39773C4F63AC}"/>
              </a:ext>
            </a:extLst>
          </p:cNvPr>
          <p:cNvSpPr>
            <a:spLocks noGrp="1"/>
          </p:cNvSpPr>
          <p:nvPr>
            <p:ph type="dt" sz="half" idx="10"/>
          </p:nvPr>
        </p:nvSpPr>
        <p:spPr/>
        <p:txBody>
          <a:bodyPr/>
          <a:lstStyle/>
          <a:p>
            <a:fld id="{66D4E68E-6A14-488B-B67B-198AA000956A}" type="datetimeFigureOut">
              <a:rPr lang="en-US" smtClean="0"/>
              <a:t>7/1/2024</a:t>
            </a:fld>
            <a:endParaRPr lang="en-US"/>
          </a:p>
        </p:txBody>
      </p:sp>
      <p:sp>
        <p:nvSpPr>
          <p:cNvPr id="6" name="Footer Placeholder 5">
            <a:extLst>
              <a:ext uri="{FF2B5EF4-FFF2-40B4-BE49-F238E27FC236}">
                <a16:creationId xmlns:a16="http://schemas.microsoft.com/office/drawing/2014/main" id="{099E2E59-5FDF-4D22-AEF7-93F1241F9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32D9DC-21A1-487C-825B-9007DD008CA7}"/>
              </a:ext>
            </a:extLst>
          </p:cNvPr>
          <p:cNvSpPr>
            <a:spLocks noGrp="1"/>
          </p:cNvSpPr>
          <p:nvPr>
            <p:ph type="sldNum" sz="quarter" idx="12"/>
          </p:nvPr>
        </p:nvSpPr>
        <p:spPr/>
        <p:txBody>
          <a:bodyPr/>
          <a:lstStyle/>
          <a:p>
            <a:fld id="{A50366C5-ABA0-4A95-AC1B-6F85D80C67E2}" type="slidenum">
              <a:rPr lang="en-US" smtClean="0"/>
              <a:t>‹#›</a:t>
            </a:fld>
            <a:endParaRPr lang="en-US"/>
          </a:p>
        </p:txBody>
      </p:sp>
    </p:spTree>
    <p:extLst>
      <p:ext uri="{BB962C8B-B14F-4D97-AF65-F5344CB8AC3E}">
        <p14:creationId xmlns:p14="http://schemas.microsoft.com/office/powerpoint/2010/main" val="1776279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DCC6-DF3D-4060-8126-68C6AD76EC32}"/>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F9F4BEC-1193-439E-BCF2-BD19F19286D1}"/>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49F34D1-3DD1-43CD-ABA2-134A6DAB36F9}"/>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3ADD157-FB37-4E90-BD7E-BF8902AACF92}"/>
              </a:ext>
            </a:extLst>
          </p:cNvPr>
          <p:cNvSpPr>
            <a:spLocks noGrp="1"/>
          </p:cNvSpPr>
          <p:nvPr>
            <p:ph type="dt" sz="half" idx="10"/>
          </p:nvPr>
        </p:nvSpPr>
        <p:spPr/>
        <p:txBody>
          <a:bodyPr/>
          <a:lstStyle/>
          <a:p>
            <a:fld id="{66D4E68E-6A14-488B-B67B-198AA000956A}" type="datetimeFigureOut">
              <a:rPr lang="en-US" smtClean="0"/>
              <a:t>7/1/2024</a:t>
            </a:fld>
            <a:endParaRPr lang="en-US"/>
          </a:p>
        </p:txBody>
      </p:sp>
      <p:sp>
        <p:nvSpPr>
          <p:cNvPr id="6" name="Footer Placeholder 5">
            <a:extLst>
              <a:ext uri="{FF2B5EF4-FFF2-40B4-BE49-F238E27FC236}">
                <a16:creationId xmlns:a16="http://schemas.microsoft.com/office/drawing/2014/main" id="{64D3A343-C2AC-485A-8969-2E381C7AA9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A16895-1E2E-4C1D-96AE-89E18DC1C4C1}"/>
              </a:ext>
            </a:extLst>
          </p:cNvPr>
          <p:cNvSpPr>
            <a:spLocks noGrp="1"/>
          </p:cNvSpPr>
          <p:nvPr>
            <p:ph type="sldNum" sz="quarter" idx="12"/>
          </p:nvPr>
        </p:nvSpPr>
        <p:spPr/>
        <p:txBody>
          <a:bodyPr/>
          <a:lstStyle/>
          <a:p>
            <a:fld id="{A50366C5-ABA0-4A95-AC1B-6F85D80C67E2}" type="slidenum">
              <a:rPr lang="en-US" smtClean="0"/>
              <a:t>‹#›</a:t>
            </a:fld>
            <a:endParaRPr lang="en-US"/>
          </a:p>
        </p:txBody>
      </p:sp>
    </p:spTree>
    <p:extLst>
      <p:ext uri="{BB962C8B-B14F-4D97-AF65-F5344CB8AC3E}">
        <p14:creationId xmlns:p14="http://schemas.microsoft.com/office/powerpoint/2010/main" val="3468755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57B29-D556-44C2-8C4F-7D5A8DCA02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B07AA5-F190-4E16-8AA5-D46B9D124A3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DC7946-EC8D-4A32-9629-945C31003D91}"/>
              </a:ext>
            </a:extLst>
          </p:cNvPr>
          <p:cNvSpPr>
            <a:spLocks noGrp="1"/>
          </p:cNvSpPr>
          <p:nvPr>
            <p:ph type="dt" sz="half" idx="10"/>
          </p:nvPr>
        </p:nvSpPr>
        <p:spPr/>
        <p:txBody>
          <a:bodyPr/>
          <a:lstStyle/>
          <a:p>
            <a:fld id="{66D4E68E-6A14-488B-B67B-198AA000956A}" type="datetimeFigureOut">
              <a:rPr lang="en-US" smtClean="0"/>
              <a:t>7/1/2024</a:t>
            </a:fld>
            <a:endParaRPr lang="en-US"/>
          </a:p>
        </p:txBody>
      </p:sp>
      <p:sp>
        <p:nvSpPr>
          <p:cNvPr id="5" name="Footer Placeholder 4">
            <a:extLst>
              <a:ext uri="{FF2B5EF4-FFF2-40B4-BE49-F238E27FC236}">
                <a16:creationId xmlns:a16="http://schemas.microsoft.com/office/drawing/2014/main" id="{6F6E23C7-E16B-46B8-A8C5-9C8B9BDB3E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52D718-A248-4874-80A2-FA13E8C0CD2D}"/>
              </a:ext>
            </a:extLst>
          </p:cNvPr>
          <p:cNvSpPr>
            <a:spLocks noGrp="1"/>
          </p:cNvSpPr>
          <p:nvPr>
            <p:ph type="sldNum" sz="quarter" idx="12"/>
          </p:nvPr>
        </p:nvSpPr>
        <p:spPr/>
        <p:txBody>
          <a:bodyPr/>
          <a:lstStyle/>
          <a:p>
            <a:fld id="{A50366C5-ABA0-4A95-AC1B-6F85D80C67E2}" type="slidenum">
              <a:rPr lang="en-US" smtClean="0"/>
              <a:t>‹#›</a:t>
            </a:fld>
            <a:endParaRPr lang="en-US"/>
          </a:p>
        </p:txBody>
      </p:sp>
    </p:spTree>
    <p:extLst>
      <p:ext uri="{BB962C8B-B14F-4D97-AF65-F5344CB8AC3E}">
        <p14:creationId xmlns:p14="http://schemas.microsoft.com/office/powerpoint/2010/main" val="2570715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5756C1-BC35-4DD4-BDEF-5012146179C1}"/>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120867-6568-48D5-9DD7-2A9E7913204A}"/>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981BAE-8ABE-4535-B9D7-23D0954F3289}"/>
              </a:ext>
            </a:extLst>
          </p:cNvPr>
          <p:cNvSpPr>
            <a:spLocks noGrp="1"/>
          </p:cNvSpPr>
          <p:nvPr>
            <p:ph type="dt" sz="half" idx="10"/>
          </p:nvPr>
        </p:nvSpPr>
        <p:spPr/>
        <p:txBody>
          <a:bodyPr/>
          <a:lstStyle/>
          <a:p>
            <a:fld id="{66D4E68E-6A14-488B-B67B-198AA000956A}" type="datetimeFigureOut">
              <a:rPr lang="en-US" smtClean="0"/>
              <a:t>7/1/2024</a:t>
            </a:fld>
            <a:endParaRPr lang="en-US"/>
          </a:p>
        </p:txBody>
      </p:sp>
      <p:sp>
        <p:nvSpPr>
          <p:cNvPr id="5" name="Footer Placeholder 4">
            <a:extLst>
              <a:ext uri="{FF2B5EF4-FFF2-40B4-BE49-F238E27FC236}">
                <a16:creationId xmlns:a16="http://schemas.microsoft.com/office/drawing/2014/main" id="{718E6430-AFD0-4E22-844B-C189BF278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7F01B7-74D5-41FC-8CF8-1C8853C07B2B}"/>
              </a:ext>
            </a:extLst>
          </p:cNvPr>
          <p:cNvSpPr>
            <a:spLocks noGrp="1"/>
          </p:cNvSpPr>
          <p:nvPr>
            <p:ph type="sldNum" sz="quarter" idx="12"/>
          </p:nvPr>
        </p:nvSpPr>
        <p:spPr/>
        <p:txBody>
          <a:bodyPr/>
          <a:lstStyle/>
          <a:p>
            <a:fld id="{A50366C5-ABA0-4A95-AC1B-6F85D80C67E2}" type="slidenum">
              <a:rPr lang="en-US" smtClean="0"/>
              <a:t>‹#›</a:t>
            </a:fld>
            <a:endParaRPr lang="en-US"/>
          </a:p>
        </p:txBody>
      </p:sp>
    </p:spTree>
    <p:extLst>
      <p:ext uri="{BB962C8B-B14F-4D97-AF65-F5344CB8AC3E}">
        <p14:creationId xmlns:p14="http://schemas.microsoft.com/office/powerpoint/2010/main" val="3375277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2E66B-F25C-4EB8-B3A1-77CFF1DF5B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AD51DA-488E-4D7E-9601-2695DEE96D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D286C1E-65FB-4BA7-A69A-BA7B3ED87B0F}"/>
              </a:ext>
            </a:extLst>
          </p:cNvPr>
          <p:cNvSpPr>
            <a:spLocks noGrp="1"/>
          </p:cNvSpPr>
          <p:nvPr>
            <p:ph type="dt" sz="half" idx="10"/>
          </p:nvPr>
        </p:nvSpPr>
        <p:spPr/>
        <p:txBody>
          <a:bodyPr/>
          <a:lstStyle/>
          <a:p>
            <a:fld id="{09029119-28F0-478B-A53A-FAA362EC38D6}" type="datetimeFigureOut">
              <a:rPr lang="en-US" smtClean="0"/>
              <a:t>7/1/2024</a:t>
            </a:fld>
            <a:endParaRPr lang="en-US"/>
          </a:p>
        </p:txBody>
      </p:sp>
      <p:sp>
        <p:nvSpPr>
          <p:cNvPr id="5" name="Footer Placeholder 4">
            <a:extLst>
              <a:ext uri="{FF2B5EF4-FFF2-40B4-BE49-F238E27FC236}">
                <a16:creationId xmlns:a16="http://schemas.microsoft.com/office/drawing/2014/main" id="{B43BF695-EBD5-4EC2-8CDB-A37AB97D80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698380-93BD-4190-8B73-476BC92D4687}"/>
              </a:ext>
            </a:extLst>
          </p:cNvPr>
          <p:cNvSpPr>
            <a:spLocks noGrp="1"/>
          </p:cNvSpPr>
          <p:nvPr>
            <p:ph type="sldNum" sz="quarter" idx="12"/>
          </p:nvPr>
        </p:nvSpPr>
        <p:spPr/>
        <p:txBody>
          <a:bodyPr/>
          <a:lstStyle/>
          <a:p>
            <a:fld id="{4758AC96-482E-4695-AD5F-C33751734625}" type="slidenum">
              <a:rPr lang="en-US" smtClean="0"/>
              <a:t>‹#›</a:t>
            </a:fld>
            <a:endParaRPr lang="en-US"/>
          </a:p>
        </p:txBody>
      </p:sp>
    </p:spTree>
    <p:extLst>
      <p:ext uri="{BB962C8B-B14F-4D97-AF65-F5344CB8AC3E}">
        <p14:creationId xmlns:p14="http://schemas.microsoft.com/office/powerpoint/2010/main" val="4051413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DD5F1-F844-4208-AF64-84C9280C00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85E942-5E23-460E-9F8B-CD5B78DF2C9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D2FC0F-C90F-40CA-B113-CFD3F242C3B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826528-64DE-455D-BE60-DD8142D89D79}"/>
              </a:ext>
            </a:extLst>
          </p:cNvPr>
          <p:cNvSpPr>
            <a:spLocks noGrp="1"/>
          </p:cNvSpPr>
          <p:nvPr>
            <p:ph type="dt" sz="half" idx="10"/>
          </p:nvPr>
        </p:nvSpPr>
        <p:spPr/>
        <p:txBody>
          <a:bodyPr/>
          <a:lstStyle/>
          <a:p>
            <a:fld id="{09029119-28F0-478B-A53A-FAA362EC38D6}" type="datetimeFigureOut">
              <a:rPr lang="en-US" smtClean="0"/>
              <a:t>7/1/2024</a:t>
            </a:fld>
            <a:endParaRPr lang="en-US"/>
          </a:p>
        </p:txBody>
      </p:sp>
      <p:sp>
        <p:nvSpPr>
          <p:cNvPr id="6" name="Footer Placeholder 5">
            <a:extLst>
              <a:ext uri="{FF2B5EF4-FFF2-40B4-BE49-F238E27FC236}">
                <a16:creationId xmlns:a16="http://schemas.microsoft.com/office/drawing/2014/main" id="{6C78C798-4BDE-4EF9-968F-607F5A54CE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DA5DE0-B935-44F0-B770-5E18288738F5}"/>
              </a:ext>
            </a:extLst>
          </p:cNvPr>
          <p:cNvSpPr>
            <a:spLocks noGrp="1"/>
          </p:cNvSpPr>
          <p:nvPr>
            <p:ph type="sldNum" sz="quarter" idx="12"/>
          </p:nvPr>
        </p:nvSpPr>
        <p:spPr/>
        <p:txBody>
          <a:bodyPr/>
          <a:lstStyle/>
          <a:p>
            <a:fld id="{4758AC96-482E-4695-AD5F-C33751734625}" type="slidenum">
              <a:rPr lang="en-US" smtClean="0"/>
              <a:t>‹#›</a:t>
            </a:fld>
            <a:endParaRPr lang="en-US"/>
          </a:p>
        </p:txBody>
      </p:sp>
    </p:spTree>
    <p:extLst>
      <p:ext uri="{BB962C8B-B14F-4D97-AF65-F5344CB8AC3E}">
        <p14:creationId xmlns:p14="http://schemas.microsoft.com/office/powerpoint/2010/main" val="4251347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48017-9C2C-4C1E-9678-B64C470CD8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C7405E-9100-456B-ADBC-F9D9FD549D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9D5001D-31E6-460E-9EBD-1E185C93901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70DB86-A3C3-495D-B5DF-D8B482D5A0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A1233A-52CC-42AD-84AB-5D9EC6246D7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4ED7E4-F2CE-4368-894B-31491494A6ED}"/>
              </a:ext>
            </a:extLst>
          </p:cNvPr>
          <p:cNvSpPr>
            <a:spLocks noGrp="1"/>
          </p:cNvSpPr>
          <p:nvPr>
            <p:ph type="dt" sz="half" idx="10"/>
          </p:nvPr>
        </p:nvSpPr>
        <p:spPr/>
        <p:txBody>
          <a:bodyPr/>
          <a:lstStyle/>
          <a:p>
            <a:fld id="{09029119-28F0-478B-A53A-FAA362EC38D6}" type="datetimeFigureOut">
              <a:rPr lang="en-US" smtClean="0"/>
              <a:t>7/1/2024</a:t>
            </a:fld>
            <a:endParaRPr lang="en-US"/>
          </a:p>
        </p:txBody>
      </p:sp>
      <p:sp>
        <p:nvSpPr>
          <p:cNvPr id="8" name="Footer Placeholder 7">
            <a:extLst>
              <a:ext uri="{FF2B5EF4-FFF2-40B4-BE49-F238E27FC236}">
                <a16:creationId xmlns:a16="http://schemas.microsoft.com/office/drawing/2014/main" id="{ECD22374-AC86-46AB-A10F-76C047CF91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C65589-9B60-4EB5-A3EA-796942175DE2}"/>
              </a:ext>
            </a:extLst>
          </p:cNvPr>
          <p:cNvSpPr>
            <a:spLocks noGrp="1"/>
          </p:cNvSpPr>
          <p:nvPr>
            <p:ph type="sldNum" sz="quarter" idx="12"/>
          </p:nvPr>
        </p:nvSpPr>
        <p:spPr/>
        <p:txBody>
          <a:bodyPr/>
          <a:lstStyle/>
          <a:p>
            <a:fld id="{4758AC96-482E-4695-AD5F-C33751734625}" type="slidenum">
              <a:rPr lang="en-US" smtClean="0"/>
              <a:t>‹#›</a:t>
            </a:fld>
            <a:endParaRPr lang="en-US"/>
          </a:p>
        </p:txBody>
      </p:sp>
    </p:spTree>
    <p:extLst>
      <p:ext uri="{BB962C8B-B14F-4D97-AF65-F5344CB8AC3E}">
        <p14:creationId xmlns:p14="http://schemas.microsoft.com/office/powerpoint/2010/main" val="2630905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C895-7DCF-47F5-93DF-1F722BE627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BBAF73-CB66-4124-A9A4-7C736D406F94}"/>
              </a:ext>
            </a:extLst>
          </p:cNvPr>
          <p:cNvSpPr>
            <a:spLocks noGrp="1"/>
          </p:cNvSpPr>
          <p:nvPr>
            <p:ph type="dt" sz="half" idx="10"/>
          </p:nvPr>
        </p:nvSpPr>
        <p:spPr/>
        <p:txBody>
          <a:bodyPr/>
          <a:lstStyle/>
          <a:p>
            <a:fld id="{09029119-28F0-478B-A53A-FAA362EC38D6}" type="datetimeFigureOut">
              <a:rPr lang="en-US" smtClean="0"/>
              <a:t>7/1/2024</a:t>
            </a:fld>
            <a:endParaRPr lang="en-US"/>
          </a:p>
        </p:txBody>
      </p:sp>
      <p:sp>
        <p:nvSpPr>
          <p:cNvPr id="4" name="Footer Placeholder 3">
            <a:extLst>
              <a:ext uri="{FF2B5EF4-FFF2-40B4-BE49-F238E27FC236}">
                <a16:creationId xmlns:a16="http://schemas.microsoft.com/office/drawing/2014/main" id="{ED852B83-9778-4251-A3F6-A8E0FD5576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3F6B11-1BC1-4102-8E6E-2B29F97A0F86}"/>
              </a:ext>
            </a:extLst>
          </p:cNvPr>
          <p:cNvSpPr>
            <a:spLocks noGrp="1"/>
          </p:cNvSpPr>
          <p:nvPr>
            <p:ph type="sldNum" sz="quarter" idx="12"/>
          </p:nvPr>
        </p:nvSpPr>
        <p:spPr/>
        <p:txBody>
          <a:bodyPr/>
          <a:lstStyle/>
          <a:p>
            <a:fld id="{4758AC96-482E-4695-AD5F-C33751734625}" type="slidenum">
              <a:rPr lang="en-US" smtClean="0"/>
              <a:t>‹#›</a:t>
            </a:fld>
            <a:endParaRPr lang="en-US"/>
          </a:p>
        </p:txBody>
      </p:sp>
    </p:spTree>
    <p:extLst>
      <p:ext uri="{BB962C8B-B14F-4D97-AF65-F5344CB8AC3E}">
        <p14:creationId xmlns:p14="http://schemas.microsoft.com/office/powerpoint/2010/main" val="2661910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5D8D19-4DCF-4D34-AC9F-785AFD6517B6}"/>
              </a:ext>
            </a:extLst>
          </p:cNvPr>
          <p:cNvSpPr>
            <a:spLocks noGrp="1"/>
          </p:cNvSpPr>
          <p:nvPr>
            <p:ph type="dt" sz="half" idx="10"/>
          </p:nvPr>
        </p:nvSpPr>
        <p:spPr/>
        <p:txBody>
          <a:bodyPr/>
          <a:lstStyle/>
          <a:p>
            <a:fld id="{09029119-28F0-478B-A53A-FAA362EC38D6}" type="datetimeFigureOut">
              <a:rPr lang="en-US" smtClean="0"/>
              <a:t>7/1/2024</a:t>
            </a:fld>
            <a:endParaRPr lang="en-US"/>
          </a:p>
        </p:txBody>
      </p:sp>
      <p:sp>
        <p:nvSpPr>
          <p:cNvPr id="3" name="Footer Placeholder 2">
            <a:extLst>
              <a:ext uri="{FF2B5EF4-FFF2-40B4-BE49-F238E27FC236}">
                <a16:creationId xmlns:a16="http://schemas.microsoft.com/office/drawing/2014/main" id="{A9D5B92E-C872-4D1D-A239-56E55CB0D3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4EC8C5-19D2-45E9-9F15-91AAF2018944}"/>
              </a:ext>
            </a:extLst>
          </p:cNvPr>
          <p:cNvSpPr>
            <a:spLocks noGrp="1"/>
          </p:cNvSpPr>
          <p:nvPr>
            <p:ph type="sldNum" sz="quarter" idx="12"/>
          </p:nvPr>
        </p:nvSpPr>
        <p:spPr/>
        <p:txBody>
          <a:bodyPr/>
          <a:lstStyle/>
          <a:p>
            <a:fld id="{4758AC96-482E-4695-AD5F-C33751734625}" type="slidenum">
              <a:rPr lang="en-US" smtClean="0"/>
              <a:t>‹#›</a:t>
            </a:fld>
            <a:endParaRPr lang="en-US"/>
          </a:p>
        </p:txBody>
      </p:sp>
    </p:spTree>
    <p:extLst>
      <p:ext uri="{BB962C8B-B14F-4D97-AF65-F5344CB8AC3E}">
        <p14:creationId xmlns:p14="http://schemas.microsoft.com/office/powerpoint/2010/main" val="242125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3E8E-17B1-4ECE-9291-059279A6DE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6288D2-320B-4DB8-924B-7DFC2A0189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8FC6F2-8B02-4734-BE5C-A0011EAFE2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B774DBB-D316-4CA0-B766-7C5F66D0F822}"/>
              </a:ext>
            </a:extLst>
          </p:cNvPr>
          <p:cNvSpPr>
            <a:spLocks noGrp="1"/>
          </p:cNvSpPr>
          <p:nvPr>
            <p:ph type="dt" sz="half" idx="10"/>
          </p:nvPr>
        </p:nvSpPr>
        <p:spPr/>
        <p:txBody>
          <a:bodyPr/>
          <a:lstStyle/>
          <a:p>
            <a:fld id="{09029119-28F0-478B-A53A-FAA362EC38D6}" type="datetimeFigureOut">
              <a:rPr lang="en-US" smtClean="0"/>
              <a:t>7/1/2024</a:t>
            </a:fld>
            <a:endParaRPr lang="en-US"/>
          </a:p>
        </p:txBody>
      </p:sp>
      <p:sp>
        <p:nvSpPr>
          <p:cNvPr id="6" name="Footer Placeholder 5">
            <a:extLst>
              <a:ext uri="{FF2B5EF4-FFF2-40B4-BE49-F238E27FC236}">
                <a16:creationId xmlns:a16="http://schemas.microsoft.com/office/drawing/2014/main" id="{9BE87790-08E4-414C-ADDF-9D239E27EA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16E4A-24D0-41BF-B1C5-2DE54D85765A}"/>
              </a:ext>
            </a:extLst>
          </p:cNvPr>
          <p:cNvSpPr>
            <a:spLocks noGrp="1"/>
          </p:cNvSpPr>
          <p:nvPr>
            <p:ph type="sldNum" sz="quarter" idx="12"/>
          </p:nvPr>
        </p:nvSpPr>
        <p:spPr/>
        <p:txBody>
          <a:bodyPr/>
          <a:lstStyle/>
          <a:p>
            <a:fld id="{4758AC96-482E-4695-AD5F-C33751734625}" type="slidenum">
              <a:rPr lang="en-US" smtClean="0"/>
              <a:t>‹#›</a:t>
            </a:fld>
            <a:endParaRPr lang="en-US"/>
          </a:p>
        </p:txBody>
      </p:sp>
    </p:spTree>
    <p:extLst>
      <p:ext uri="{BB962C8B-B14F-4D97-AF65-F5344CB8AC3E}">
        <p14:creationId xmlns:p14="http://schemas.microsoft.com/office/powerpoint/2010/main" val="3452524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A0373-3D32-4BE6-97F8-05CEB9911B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6D910A-AEDE-45BB-969C-F586FF84DA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A5C174-6CB8-455C-B68D-B31AB17179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3450FEE-20F5-4837-B890-71E9B65BA01B}"/>
              </a:ext>
            </a:extLst>
          </p:cNvPr>
          <p:cNvSpPr>
            <a:spLocks noGrp="1"/>
          </p:cNvSpPr>
          <p:nvPr>
            <p:ph type="dt" sz="half" idx="10"/>
          </p:nvPr>
        </p:nvSpPr>
        <p:spPr/>
        <p:txBody>
          <a:bodyPr/>
          <a:lstStyle/>
          <a:p>
            <a:fld id="{09029119-28F0-478B-A53A-FAA362EC38D6}" type="datetimeFigureOut">
              <a:rPr lang="en-US" smtClean="0"/>
              <a:t>7/1/2024</a:t>
            </a:fld>
            <a:endParaRPr lang="en-US"/>
          </a:p>
        </p:txBody>
      </p:sp>
      <p:sp>
        <p:nvSpPr>
          <p:cNvPr id="6" name="Footer Placeholder 5">
            <a:extLst>
              <a:ext uri="{FF2B5EF4-FFF2-40B4-BE49-F238E27FC236}">
                <a16:creationId xmlns:a16="http://schemas.microsoft.com/office/drawing/2014/main" id="{380D684C-9DB1-4872-BD22-B43D2352B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B97444-8215-4483-B74A-95E93F23D290}"/>
              </a:ext>
            </a:extLst>
          </p:cNvPr>
          <p:cNvSpPr>
            <a:spLocks noGrp="1"/>
          </p:cNvSpPr>
          <p:nvPr>
            <p:ph type="sldNum" sz="quarter" idx="12"/>
          </p:nvPr>
        </p:nvSpPr>
        <p:spPr/>
        <p:txBody>
          <a:bodyPr/>
          <a:lstStyle/>
          <a:p>
            <a:fld id="{4758AC96-482E-4695-AD5F-C33751734625}" type="slidenum">
              <a:rPr lang="en-US" smtClean="0"/>
              <a:t>‹#›</a:t>
            </a:fld>
            <a:endParaRPr lang="en-US"/>
          </a:p>
        </p:txBody>
      </p:sp>
    </p:spTree>
    <p:extLst>
      <p:ext uri="{BB962C8B-B14F-4D97-AF65-F5344CB8AC3E}">
        <p14:creationId xmlns:p14="http://schemas.microsoft.com/office/powerpoint/2010/main" val="1598748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C84E8A-A5DC-4000-B364-D5F8751C7F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D8DBC5-C2D8-4A40-BD31-425FB62093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4D4A08-46D9-4948-A82E-155EBC7382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029119-28F0-478B-A53A-FAA362EC38D6}" type="datetimeFigureOut">
              <a:rPr lang="en-US" smtClean="0"/>
              <a:t>7/1/2024</a:t>
            </a:fld>
            <a:endParaRPr lang="en-US"/>
          </a:p>
        </p:txBody>
      </p:sp>
      <p:sp>
        <p:nvSpPr>
          <p:cNvPr id="5" name="Footer Placeholder 4">
            <a:extLst>
              <a:ext uri="{FF2B5EF4-FFF2-40B4-BE49-F238E27FC236}">
                <a16:creationId xmlns:a16="http://schemas.microsoft.com/office/drawing/2014/main" id="{3573689F-94FA-4431-9C1C-D2674773C8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94CFCA-5444-41E8-91C1-0EADFC291E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8AC96-482E-4695-AD5F-C33751734625}" type="slidenum">
              <a:rPr lang="en-US" smtClean="0"/>
              <a:t>‹#›</a:t>
            </a:fld>
            <a:endParaRPr lang="en-US"/>
          </a:p>
        </p:txBody>
      </p:sp>
    </p:spTree>
    <p:extLst>
      <p:ext uri="{BB962C8B-B14F-4D97-AF65-F5344CB8AC3E}">
        <p14:creationId xmlns:p14="http://schemas.microsoft.com/office/powerpoint/2010/main" val="3761446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3DD0CC-3491-4246-A925-7BD01EE8394D}"/>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8A9F29-0429-41A9-9585-4178DCCFF6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A2AD2C-4A53-491B-90D0-F9EC958CA3AC}"/>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6D4E68E-6A14-488B-B67B-198AA000956A}" type="datetimeFigureOut">
              <a:rPr lang="en-US" smtClean="0"/>
              <a:t>7/1/2024</a:t>
            </a:fld>
            <a:endParaRPr lang="en-US"/>
          </a:p>
        </p:txBody>
      </p:sp>
      <p:sp>
        <p:nvSpPr>
          <p:cNvPr id="5" name="Footer Placeholder 4">
            <a:extLst>
              <a:ext uri="{FF2B5EF4-FFF2-40B4-BE49-F238E27FC236}">
                <a16:creationId xmlns:a16="http://schemas.microsoft.com/office/drawing/2014/main" id="{EA2E0BB2-CE94-44A8-AEFB-E2C9FD8AC9D0}"/>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936B95-72C6-4025-B41B-194D230E28D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50366C5-ABA0-4A95-AC1B-6F85D80C67E2}" type="slidenum">
              <a:rPr lang="en-US" smtClean="0"/>
              <a:t>‹#›</a:t>
            </a:fld>
            <a:endParaRPr lang="en-US"/>
          </a:p>
        </p:txBody>
      </p:sp>
    </p:spTree>
    <p:extLst>
      <p:ext uri="{BB962C8B-B14F-4D97-AF65-F5344CB8AC3E}">
        <p14:creationId xmlns:p14="http://schemas.microsoft.com/office/powerpoint/2010/main" val="16641343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spglobal.com/spdji/en/indices/esg/sp-smallcap-600-esg-index/#overview" TargetMode="External"/><Relationship Id="rId5" Type="http://schemas.openxmlformats.org/officeDocument/2006/relationships/hyperlink" Target="https://www.spglobal.com/spdji/en/indices/esg/sp-500-esg-index/#overview" TargetMode="Externa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3909" y="-93518"/>
            <a:ext cx="12417136" cy="2306782"/>
          </a:xfrm>
          <a:prstGeom prst="rect">
            <a:avLst/>
          </a:prstGeom>
          <a:solidFill>
            <a:srgbClr val="008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351710" y="2453492"/>
            <a:ext cx="1488580" cy="2084013"/>
          </a:xfrm>
          <a:prstGeom prst="rect">
            <a:avLst/>
          </a:prstGeom>
        </p:spPr>
      </p:pic>
      <p:sp>
        <p:nvSpPr>
          <p:cNvPr id="3" name="Rectangle 2"/>
          <p:cNvSpPr/>
          <p:nvPr/>
        </p:nvSpPr>
        <p:spPr>
          <a:xfrm>
            <a:off x="0" y="6400409"/>
            <a:ext cx="12192000" cy="5684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Rectangle 3"/>
          <p:cNvSpPr/>
          <p:nvPr/>
        </p:nvSpPr>
        <p:spPr>
          <a:xfrm>
            <a:off x="0" y="6345753"/>
            <a:ext cx="12192000" cy="138137"/>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TextBox 5"/>
          <p:cNvSpPr txBox="1"/>
          <p:nvPr/>
        </p:nvSpPr>
        <p:spPr>
          <a:xfrm>
            <a:off x="1623443" y="472569"/>
            <a:ext cx="8936832" cy="1415772"/>
          </a:xfrm>
          <a:prstGeom prst="rect">
            <a:avLst/>
          </a:prstGeom>
          <a:noFill/>
        </p:spPr>
        <p:txBody>
          <a:bodyPr wrap="square" rtlCol="0">
            <a:spAutoFit/>
          </a:bodyPr>
          <a:lstStyle/>
          <a:p>
            <a:pPr algn="ctr"/>
            <a:r>
              <a:rPr lang="en-US" sz="5400" dirty="0">
                <a:solidFill>
                  <a:schemeClr val="bg1"/>
                </a:solidFill>
                <a:latin typeface="Arial" panose="020B0604020202020204" pitchFamily="34" charset="0"/>
                <a:cs typeface="Arial" panose="020B0604020202020204" pitchFamily="34" charset="0"/>
              </a:rPr>
              <a:t>Responsible Investing</a:t>
            </a:r>
            <a:br>
              <a:rPr lang="en-US" sz="40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Aligning Your Financial Goals With Your Values</a:t>
            </a:r>
          </a:p>
        </p:txBody>
      </p:sp>
      <p:sp>
        <p:nvSpPr>
          <p:cNvPr id="11" name="TextBox 10"/>
          <p:cNvSpPr txBox="1"/>
          <p:nvPr/>
        </p:nvSpPr>
        <p:spPr>
          <a:xfrm>
            <a:off x="0" y="5228170"/>
            <a:ext cx="12192000" cy="553998"/>
          </a:xfrm>
          <a:prstGeom prst="rect">
            <a:avLst/>
          </a:prstGeom>
          <a:noFill/>
        </p:spPr>
        <p:txBody>
          <a:bodyPr wrap="square" rtlCol="0">
            <a:spAutoFit/>
          </a:bodyPr>
          <a:lstStyle/>
          <a:p>
            <a:r>
              <a:rPr lang="en-US" sz="1000" dirty="0"/>
              <a:t>22-268 Financial planning offered through Northeast Planning Associates, Inc. (NPA), a registered investment adviser (RIA). Securities and advisory services offered through LPL Financial (LPL), an RIA and broker-dealer (BD), member FINRA/SIPC. Credit union is not an RIA or BD. Insurance products offered through LPL or its licensed affiliates. LPL registered representatives offer products and services using NPA. These products and services offered through NPA, LPL, or its affiliates, which are separate entities from, and not affiliates of the credit union, are:</a:t>
            </a:r>
          </a:p>
        </p:txBody>
      </p:sp>
      <p:graphicFrame>
        <p:nvGraphicFramePr>
          <p:cNvPr id="7" name="Table 6"/>
          <p:cNvGraphicFramePr>
            <a:graphicFrameLocks noGrp="1"/>
          </p:cNvGraphicFramePr>
          <p:nvPr>
            <p:extLst>
              <p:ext uri="{D42A27DB-BD31-4B8C-83A1-F6EECF244321}">
                <p14:modId xmlns:p14="http://schemas.microsoft.com/office/powerpoint/2010/main" val="1452201314"/>
              </p:ext>
            </p:extLst>
          </p:nvPr>
        </p:nvGraphicFramePr>
        <p:xfrm>
          <a:off x="2040659" y="5784425"/>
          <a:ext cx="8128000" cy="48768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0">
                <a:tc>
                  <a:txBody>
                    <a:bodyPr/>
                    <a:lstStyle/>
                    <a:p>
                      <a:pPr algn="ctr"/>
                      <a:r>
                        <a:rPr lang="en-US" sz="1000" b="1" dirty="0"/>
                        <a:t>Not Insured</a:t>
                      </a:r>
                      <a:r>
                        <a:rPr lang="en-US" sz="1000" b="1" baseline="0" dirty="0"/>
                        <a:t> by NCUA or Other Government Agency</a:t>
                      </a:r>
                      <a:endParaRPr lang="en-US" sz="1000" b="1" dirty="0"/>
                    </a:p>
                  </a:txBody>
                  <a:tcPr/>
                </a:tc>
                <a:tc>
                  <a:txBody>
                    <a:bodyPr/>
                    <a:lstStyle/>
                    <a:p>
                      <a:pPr algn="ctr"/>
                      <a:r>
                        <a:rPr lang="en-US" sz="1000" b="1" dirty="0"/>
                        <a:t>Not Credit Union Guaranteed</a:t>
                      </a:r>
                    </a:p>
                  </a:txBody>
                  <a:tcPr/>
                </a:tc>
                <a:extLst>
                  <a:ext uri="{0D108BD9-81ED-4DB2-BD59-A6C34878D82A}">
                    <a16:rowId xmlns:a16="http://schemas.microsoft.com/office/drawing/2014/main" val="10000"/>
                  </a:ext>
                </a:extLst>
              </a:tr>
              <a:tr h="0">
                <a:tc>
                  <a:txBody>
                    <a:bodyPr/>
                    <a:lstStyle/>
                    <a:p>
                      <a:pPr algn="ctr"/>
                      <a:r>
                        <a:rPr lang="en-US" sz="1000" b="1" dirty="0"/>
                        <a:t>Not Credit Union Deposits or Obligations</a:t>
                      </a:r>
                    </a:p>
                  </a:txBody>
                  <a:tcPr/>
                </a:tc>
                <a:tc>
                  <a:txBody>
                    <a:bodyPr/>
                    <a:lstStyle/>
                    <a:p>
                      <a:pPr algn="ctr"/>
                      <a:r>
                        <a:rPr lang="en-US" sz="1000" b="1" dirty="0"/>
                        <a:t>May Lose Value</a:t>
                      </a:r>
                    </a:p>
                  </a:txBody>
                  <a:tcPr/>
                </a:tc>
                <a:extLst>
                  <a:ext uri="{0D108BD9-81ED-4DB2-BD59-A6C34878D82A}">
                    <a16:rowId xmlns:a16="http://schemas.microsoft.com/office/drawing/2014/main" val="10001"/>
                  </a:ext>
                </a:extLst>
              </a:tr>
            </a:tbl>
          </a:graphicData>
        </a:graphic>
      </p:graphicFrame>
      <p:sp>
        <p:nvSpPr>
          <p:cNvPr id="8" name="TextBox 7">
            <a:extLst>
              <a:ext uri="{FF2B5EF4-FFF2-40B4-BE49-F238E27FC236}">
                <a16:creationId xmlns:a16="http://schemas.microsoft.com/office/drawing/2014/main" id="{07CB8696-D440-6C97-77CC-989443B09FED}"/>
              </a:ext>
            </a:extLst>
          </p:cNvPr>
          <p:cNvSpPr txBox="1"/>
          <p:nvPr/>
        </p:nvSpPr>
        <p:spPr>
          <a:xfrm>
            <a:off x="1968132" y="4612661"/>
            <a:ext cx="8255736" cy="369332"/>
          </a:xfrm>
          <a:prstGeom prst="rect">
            <a:avLst/>
          </a:prstGeom>
          <a:noFill/>
        </p:spPr>
        <p:txBody>
          <a:bodyPr wrap="square" rtlCol="0">
            <a:spAutoFit/>
          </a:bodyPr>
          <a:lstStyle/>
          <a:p>
            <a:pPr algn="ctr"/>
            <a:r>
              <a:rPr lang="en-US" b="1" cap="small" spc="300" dirty="0">
                <a:solidFill>
                  <a:srgbClr val="004812"/>
                </a:solidFill>
                <a:latin typeface="Palatino Linotype" panose="02040502050505030304" pitchFamily="18" charset="0"/>
              </a:rPr>
              <a:t>Northeast Planning Associates, Inc.</a:t>
            </a:r>
          </a:p>
        </p:txBody>
      </p:sp>
    </p:spTree>
    <p:extLst>
      <p:ext uri="{BB962C8B-B14F-4D97-AF65-F5344CB8AC3E}">
        <p14:creationId xmlns:p14="http://schemas.microsoft.com/office/powerpoint/2010/main" val="2844840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DE6F9-6C8C-410F-B538-BF158F1A1263}"/>
              </a:ext>
            </a:extLst>
          </p:cNvPr>
          <p:cNvSpPr txBox="1">
            <a:spLocks/>
          </p:cNvSpPr>
          <p:nvPr/>
        </p:nvSpPr>
        <p:spPr>
          <a:xfrm>
            <a:off x="2756145" y="4918843"/>
            <a:ext cx="1967593" cy="1174362"/>
          </a:xfrm>
          <a:prstGeom prst="rect">
            <a:avLst/>
          </a:prstGeom>
        </p:spPr>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US" sz="9600" dirty="0">
                <a:solidFill>
                  <a:schemeClr val="bg2">
                    <a:lumMod val="50000"/>
                  </a:schemeClr>
                </a:solidFill>
                <a:latin typeface="Arial" panose="020B0604020202020204" pitchFamily="34" charset="0"/>
                <a:cs typeface="Arial" panose="020B0604020202020204" pitchFamily="34" charset="0"/>
              </a:rPr>
              <a:t>A</a:t>
            </a:r>
          </a:p>
        </p:txBody>
      </p:sp>
      <p:sp>
        <p:nvSpPr>
          <p:cNvPr id="3" name="Title 1">
            <a:extLst>
              <a:ext uri="{FF2B5EF4-FFF2-40B4-BE49-F238E27FC236}">
                <a16:creationId xmlns:a16="http://schemas.microsoft.com/office/drawing/2014/main" id="{78CEAFE3-2D7A-4193-B7A4-8B439D251CF2}"/>
              </a:ext>
            </a:extLst>
          </p:cNvPr>
          <p:cNvSpPr txBox="1">
            <a:spLocks/>
          </p:cNvSpPr>
          <p:nvPr/>
        </p:nvSpPr>
        <p:spPr>
          <a:xfrm>
            <a:off x="7560096" y="4946900"/>
            <a:ext cx="1967593" cy="1174362"/>
          </a:xfrm>
          <a:prstGeom prst="rect">
            <a:avLst/>
          </a:prstGeom>
        </p:spPr>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US" sz="9600" dirty="0">
                <a:solidFill>
                  <a:schemeClr val="bg2">
                    <a:lumMod val="50000"/>
                  </a:schemeClr>
                </a:solidFill>
                <a:latin typeface="Arial" panose="020B0604020202020204" pitchFamily="34" charset="0"/>
                <a:cs typeface="Arial" panose="020B0604020202020204" pitchFamily="34" charset="0"/>
              </a:rPr>
              <a:t>B</a:t>
            </a:r>
          </a:p>
        </p:txBody>
      </p:sp>
      <p:pic>
        <p:nvPicPr>
          <p:cNvPr id="4" name="Picture 3">
            <a:extLst>
              <a:ext uri="{FF2B5EF4-FFF2-40B4-BE49-F238E27FC236}">
                <a16:creationId xmlns:a16="http://schemas.microsoft.com/office/drawing/2014/main" id="{A79B9F88-406F-4287-9BEA-DDEFBC608ECF}"/>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594733" y="2424925"/>
            <a:ext cx="2290418" cy="2679172"/>
          </a:xfrm>
          <a:prstGeom prst="rect">
            <a:avLst/>
          </a:prstGeom>
        </p:spPr>
      </p:pic>
      <p:pic>
        <p:nvPicPr>
          <p:cNvPr id="5" name="Picture 4">
            <a:extLst>
              <a:ext uri="{FF2B5EF4-FFF2-40B4-BE49-F238E27FC236}">
                <a16:creationId xmlns:a16="http://schemas.microsoft.com/office/drawing/2014/main" id="{3F68F9EE-C025-497A-9C31-EDC04B3C8841}"/>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674189" y="2565553"/>
            <a:ext cx="1739406" cy="2269102"/>
          </a:xfrm>
          <a:prstGeom prst="rect">
            <a:avLst/>
          </a:prstGeom>
        </p:spPr>
      </p:pic>
      <p:sp>
        <p:nvSpPr>
          <p:cNvPr id="7" name="Rectangle 6"/>
          <p:cNvSpPr/>
          <p:nvPr/>
        </p:nvSpPr>
        <p:spPr>
          <a:xfrm>
            <a:off x="0" y="6400409"/>
            <a:ext cx="12192000" cy="5684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0" y="6345753"/>
            <a:ext cx="12192000" cy="138137"/>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itle 4">
            <a:extLst>
              <a:ext uri="{FF2B5EF4-FFF2-40B4-BE49-F238E27FC236}">
                <a16:creationId xmlns:a16="http://schemas.microsoft.com/office/drawing/2014/main" id="{1E22975E-435D-4428-815E-CFE79995AD1A}"/>
              </a:ext>
            </a:extLst>
          </p:cNvPr>
          <p:cNvSpPr txBox="1">
            <a:spLocks/>
          </p:cNvSpPr>
          <p:nvPr/>
        </p:nvSpPr>
        <p:spPr>
          <a:xfrm>
            <a:off x="0" y="588723"/>
            <a:ext cx="12192000" cy="8085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00853E"/>
                </a:solidFill>
                <a:latin typeface="Arial" panose="020B0604020202020204" pitchFamily="34" charset="0"/>
                <a:cs typeface="Arial" panose="020B0604020202020204" pitchFamily="34" charset="0"/>
              </a:rPr>
              <a:t>What Kinds of Investors Care About ESG?</a:t>
            </a:r>
          </a:p>
        </p:txBody>
      </p:sp>
      <p:sp>
        <p:nvSpPr>
          <p:cNvPr id="6" name="Rectangle 5">
            <a:extLst>
              <a:ext uri="{FF2B5EF4-FFF2-40B4-BE49-F238E27FC236}">
                <a16:creationId xmlns:a16="http://schemas.microsoft.com/office/drawing/2014/main" id="{E94370BB-149D-A503-050D-E50747D541D6}"/>
              </a:ext>
            </a:extLst>
          </p:cNvPr>
          <p:cNvSpPr/>
          <p:nvPr/>
        </p:nvSpPr>
        <p:spPr>
          <a:xfrm>
            <a:off x="-28577" y="1500722"/>
            <a:ext cx="12527280" cy="91440"/>
          </a:xfrm>
          <a:prstGeom prst="rect">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F14E5D6-A071-EF6A-727F-B5CBCD521E2C}"/>
              </a:ext>
            </a:extLst>
          </p:cNvPr>
          <p:cNvSpPr/>
          <p:nvPr/>
        </p:nvSpPr>
        <p:spPr>
          <a:xfrm>
            <a:off x="-76200" y="1688657"/>
            <a:ext cx="12618720" cy="127209"/>
          </a:xfrm>
          <a:prstGeom prst="rect">
            <a:avLst/>
          </a:prstGeom>
          <a:solidFill>
            <a:srgbClr val="0048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3324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400409"/>
            <a:ext cx="12192000" cy="5684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Rectangle 3"/>
          <p:cNvSpPr/>
          <p:nvPr/>
        </p:nvSpPr>
        <p:spPr>
          <a:xfrm>
            <a:off x="0" y="6345753"/>
            <a:ext cx="12192000" cy="138137"/>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Title 4">
            <a:extLst>
              <a:ext uri="{FF2B5EF4-FFF2-40B4-BE49-F238E27FC236}">
                <a16:creationId xmlns:a16="http://schemas.microsoft.com/office/drawing/2014/main" id="{1E22975E-435D-4428-815E-CFE79995AD1A}"/>
              </a:ext>
            </a:extLst>
          </p:cNvPr>
          <p:cNvSpPr txBox="1">
            <a:spLocks/>
          </p:cNvSpPr>
          <p:nvPr/>
        </p:nvSpPr>
        <p:spPr>
          <a:xfrm>
            <a:off x="0" y="588723"/>
            <a:ext cx="12192000" cy="8085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00853E"/>
                </a:solidFill>
                <a:latin typeface="Arial" panose="020B0604020202020204" pitchFamily="34" charset="0"/>
                <a:cs typeface="Arial" panose="020B0604020202020204" pitchFamily="34" charset="0"/>
              </a:rPr>
              <a:t>Major Trends In Responsible Investing</a:t>
            </a:r>
          </a:p>
        </p:txBody>
      </p:sp>
      <p:pic>
        <p:nvPicPr>
          <p:cNvPr id="8" name="Picture 7">
            <a:extLst>
              <a:ext uri="{FF2B5EF4-FFF2-40B4-BE49-F238E27FC236}">
                <a16:creationId xmlns:a16="http://schemas.microsoft.com/office/drawing/2014/main" id="{0F328F8E-A8BC-4903-B714-2A172ECA0D4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025"/>
          <a:stretch/>
        </p:blipFill>
        <p:spPr bwMode="auto">
          <a:xfrm>
            <a:off x="5281670" y="3014909"/>
            <a:ext cx="5853968" cy="2897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Placeholder 8">
            <a:extLst>
              <a:ext uri="{FF2B5EF4-FFF2-40B4-BE49-F238E27FC236}">
                <a16:creationId xmlns:a16="http://schemas.microsoft.com/office/drawing/2014/main" id="{68CEC6B9-7165-4426-8771-233CDA5D2D40}"/>
              </a:ext>
            </a:extLst>
          </p:cNvPr>
          <p:cNvSpPr txBox="1">
            <a:spLocks/>
          </p:cNvSpPr>
          <p:nvPr/>
        </p:nvSpPr>
        <p:spPr>
          <a:xfrm>
            <a:off x="483762" y="2319492"/>
            <a:ext cx="11319632" cy="454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2">
                    <a:lumMod val="50000"/>
                  </a:schemeClr>
                </a:solidFill>
                <a:latin typeface="Arial" panose="020B0604020202020204" pitchFamily="34" charset="0"/>
                <a:cs typeface="Arial" panose="020B0604020202020204" pitchFamily="34" charset="0"/>
              </a:rPr>
              <a:t>Responsible Investing is Gaining Popularity Worldwide</a:t>
            </a:r>
          </a:p>
        </p:txBody>
      </p:sp>
      <p:sp>
        <p:nvSpPr>
          <p:cNvPr id="10" name="Text Placeholder 19">
            <a:extLst>
              <a:ext uri="{FF2B5EF4-FFF2-40B4-BE49-F238E27FC236}">
                <a16:creationId xmlns:a16="http://schemas.microsoft.com/office/drawing/2014/main" id="{FD39CE38-3DE1-4686-9FC6-A857401477CF}"/>
              </a:ext>
            </a:extLst>
          </p:cNvPr>
          <p:cNvSpPr txBox="1">
            <a:spLocks/>
          </p:cNvSpPr>
          <p:nvPr/>
        </p:nvSpPr>
        <p:spPr>
          <a:xfrm>
            <a:off x="646600" y="3942059"/>
            <a:ext cx="5879231" cy="151311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Arial" panose="020B0604020202020204" pitchFamily="34" charset="0"/>
                <a:cs typeface="Arial" panose="020B0604020202020204" pitchFamily="34" charset="0"/>
              </a:rPr>
              <a:t>The SDGs target sustainable </a:t>
            </a:r>
          </a:p>
          <a:p>
            <a:pPr marL="0" indent="0">
              <a:buNone/>
            </a:pPr>
            <a:r>
              <a:rPr lang="en-US" sz="2000" dirty="0">
                <a:latin typeface="Arial" panose="020B0604020202020204" pitchFamily="34" charset="0"/>
                <a:cs typeface="Arial" panose="020B0604020202020204" pitchFamily="34" charset="0"/>
              </a:rPr>
              <a:t>development, better environmental </a:t>
            </a:r>
          </a:p>
          <a:p>
            <a:pPr marL="0" indent="0">
              <a:buNone/>
            </a:pPr>
            <a:r>
              <a:rPr lang="en-US" sz="2000" dirty="0">
                <a:latin typeface="Arial" panose="020B0604020202020204" pitchFamily="34" charset="0"/>
                <a:cs typeface="Arial" panose="020B0604020202020204" pitchFamily="34" charset="0"/>
              </a:rPr>
              <a:t>outcomes and healthier communities. </a:t>
            </a:r>
          </a:p>
        </p:txBody>
      </p:sp>
      <p:sp>
        <p:nvSpPr>
          <p:cNvPr id="2" name="Rectangle 1">
            <a:extLst>
              <a:ext uri="{FF2B5EF4-FFF2-40B4-BE49-F238E27FC236}">
                <a16:creationId xmlns:a16="http://schemas.microsoft.com/office/drawing/2014/main" id="{DF747E8A-953C-4268-BC37-70F56B495F40}"/>
              </a:ext>
            </a:extLst>
          </p:cNvPr>
          <p:cNvSpPr/>
          <p:nvPr/>
        </p:nvSpPr>
        <p:spPr>
          <a:xfrm>
            <a:off x="-28577" y="1500722"/>
            <a:ext cx="12527280" cy="91440"/>
          </a:xfrm>
          <a:prstGeom prst="rect">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5D16B82-2460-E8B3-8D75-2CA60F11B1F0}"/>
              </a:ext>
            </a:extLst>
          </p:cNvPr>
          <p:cNvSpPr/>
          <p:nvPr/>
        </p:nvSpPr>
        <p:spPr>
          <a:xfrm>
            <a:off x="-76200" y="1688657"/>
            <a:ext cx="12618720" cy="127209"/>
          </a:xfrm>
          <a:prstGeom prst="rect">
            <a:avLst/>
          </a:prstGeom>
          <a:solidFill>
            <a:srgbClr val="0048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2256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7">
            <a:extLst>
              <a:ext uri="{FF2B5EF4-FFF2-40B4-BE49-F238E27FC236}">
                <a16:creationId xmlns:a16="http://schemas.microsoft.com/office/drawing/2014/main" id="{BB896617-2824-474C-A1E1-144E5D6F0D0B}"/>
              </a:ext>
            </a:extLst>
          </p:cNvPr>
          <p:cNvSpPr txBox="1">
            <a:spLocks/>
          </p:cNvSpPr>
          <p:nvPr/>
        </p:nvSpPr>
        <p:spPr>
          <a:xfrm>
            <a:off x="446617" y="5954168"/>
            <a:ext cx="11319632" cy="559898"/>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Source: Bloomberg. Data as of November 30, 2016. Past performance is no guarantee of future results.</a:t>
            </a:r>
          </a:p>
        </p:txBody>
      </p:sp>
      <p:sp>
        <p:nvSpPr>
          <p:cNvPr id="4" name="Text Placeholder 19">
            <a:extLst>
              <a:ext uri="{FF2B5EF4-FFF2-40B4-BE49-F238E27FC236}">
                <a16:creationId xmlns:a16="http://schemas.microsoft.com/office/drawing/2014/main" id="{73370353-523E-4BC2-BCC3-402A07103AED}"/>
              </a:ext>
            </a:extLst>
          </p:cNvPr>
          <p:cNvSpPr txBox="1">
            <a:spLocks/>
          </p:cNvSpPr>
          <p:nvPr/>
        </p:nvSpPr>
        <p:spPr>
          <a:xfrm>
            <a:off x="0" y="2237610"/>
            <a:ext cx="12192000" cy="5556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2">
                    <a:lumMod val="50000"/>
                  </a:schemeClr>
                </a:solidFill>
                <a:latin typeface="Arial" panose="020B0604020202020204" pitchFamily="34" charset="0"/>
                <a:cs typeface="Arial" panose="020B0604020202020204" pitchFamily="34" charset="0"/>
              </a:rPr>
              <a:t>Stock price performance one year following ESG risk event. </a:t>
            </a:r>
          </a:p>
        </p:txBody>
      </p:sp>
      <p:graphicFrame>
        <p:nvGraphicFramePr>
          <p:cNvPr id="5" name="Table 4">
            <a:extLst>
              <a:ext uri="{FF2B5EF4-FFF2-40B4-BE49-F238E27FC236}">
                <a16:creationId xmlns:a16="http://schemas.microsoft.com/office/drawing/2014/main" id="{39A524CA-A6FD-47B3-A209-65CB9063708B}"/>
              </a:ext>
            </a:extLst>
          </p:cNvPr>
          <p:cNvGraphicFramePr>
            <a:graphicFrameLocks noGrp="1"/>
          </p:cNvGraphicFramePr>
          <p:nvPr>
            <p:extLst>
              <p:ext uri="{D42A27DB-BD31-4B8C-83A1-F6EECF244321}">
                <p14:modId xmlns:p14="http://schemas.microsoft.com/office/powerpoint/2010/main" val="3678863667"/>
              </p:ext>
            </p:extLst>
          </p:nvPr>
        </p:nvGraphicFramePr>
        <p:xfrm>
          <a:off x="2029206" y="2808048"/>
          <a:ext cx="8154453" cy="3115944"/>
        </p:xfrm>
        <a:graphic>
          <a:graphicData uri="http://schemas.openxmlformats.org/drawingml/2006/table">
            <a:tbl>
              <a:tblPr>
                <a:tableStyleId>{5C22544A-7EE6-4342-B048-85BDC9FD1C3A}</a:tableStyleId>
              </a:tblPr>
              <a:tblGrid>
                <a:gridCol w="4864945">
                  <a:extLst>
                    <a:ext uri="{9D8B030D-6E8A-4147-A177-3AD203B41FA5}">
                      <a16:colId xmlns:a16="http://schemas.microsoft.com/office/drawing/2014/main" val="2501455579"/>
                    </a:ext>
                  </a:extLst>
                </a:gridCol>
                <a:gridCol w="1644754">
                  <a:extLst>
                    <a:ext uri="{9D8B030D-6E8A-4147-A177-3AD203B41FA5}">
                      <a16:colId xmlns:a16="http://schemas.microsoft.com/office/drawing/2014/main" val="1115609273"/>
                    </a:ext>
                  </a:extLst>
                </a:gridCol>
                <a:gridCol w="1644754">
                  <a:extLst>
                    <a:ext uri="{9D8B030D-6E8A-4147-A177-3AD203B41FA5}">
                      <a16:colId xmlns:a16="http://schemas.microsoft.com/office/drawing/2014/main" val="2898277791"/>
                    </a:ext>
                  </a:extLst>
                </a:gridCol>
              </a:tblGrid>
              <a:tr h="346216">
                <a:tc>
                  <a:txBody>
                    <a:bodyPr/>
                    <a:lstStyle/>
                    <a:p>
                      <a:pPr algn="ctr" fontAlgn="b"/>
                      <a:r>
                        <a:rPr lang="en-US" sz="1800" b="0" i="0" u="none" strike="noStrike" dirty="0">
                          <a:solidFill>
                            <a:schemeClr val="tx1"/>
                          </a:solidFill>
                          <a:effectLst/>
                          <a:latin typeface="Arial Narrow" panose="020B0604020202020204" pitchFamily="34" charset="0"/>
                          <a:cs typeface="Arial Narrow" panose="020B0604020202020204" pitchFamily="34" charset="0"/>
                        </a:rPr>
                        <a:t>ESG RISK EVENT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Arial Narrow" panose="020B0604020202020204" pitchFamily="34" charset="0"/>
                          <a:cs typeface="Arial Narrow" panose="020B0604020202020204" pitchFamily="34" charset="0"/>
                        </a:rPr>
                        <a:t> DATE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0" i="0" u="none" strike="noStrike" dirty="0">
                          <a:solidFill>
                            <a:schemeClr val="tx1"/>
                          </a:solidFill>
                          <a:effectLst/>
                          <a:latin typeface="Arial Narrow" panose="020B0604020202020204" pitchFamily="34" charset="0"/>
                          <a:cs typeface="Arial Narrow" panose="020B0604020202020204" pitchFamily="34" charset="0"/>
                        </a:rPr>
                        <a:t> 1 YEAR (%)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8281367"/>
                  </a:ext>
                </a:extLst>
              </a:tr>
              <a:tr h="346216">
                <a:tc>
                  <a:txBody>
                    <a:bodyPr/>
                    <a:lstStyle/>
                    <a:p>
                      <a:pPr algn="l" fontAlgn="b"/>
                      <a:r>
                        <a:rPr lang="en-US" sz="1600" b="0" i="0" u="none" strike="noStrike" dirty="0">
                          <a:solidFill>
                            <a:schemeClr val="tx2"/>
                          </a:solidFill>
                          <a:effectLst/>
                          <a:latin typeface="Arial Narrow" panose="020B0604020202020204" pitchFamily="34" charset="0"/>
                          <a:cs typeface="Arial Narrow" panose="020B0604020202020204" pitchFamily="34" charset="0"/>
                        </a:rPr>
                        <a:t>Energy accounting scandal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600" b="0" i="0" u="none" strike="noStrike" dirty="0">
                          <a:solidFill>
                            <a:schemeClr val="tx2"/>
                          </a:solidFill>
                          <a:effectLst/>
                          <a:latin typeface="Arial Narrow" panose="020B0604020202020204" pitchFamily="34" charset="0"/>
                          <a:cs typeface="Arial Narrow" panose="020B0604020202020204" pitchFamily="34" charset="0"/>
                        </a:rPr>
                        <a:t> 8/14/01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600" b="0" i="0" u="none" strike="noStrike" dirty="0">
                          <a:solidFill>
                            <a:schemeClr val="tx2"/>
                          </a:solidFill>
                          <a:effectLst/>
                          <a:latin typeface="Arial Narrow" panose="020B0604020202020204" pitchFamily="34" charset="0"/>
                          <a:cs typeface="Arial Narrow" panose="020B0604020202020204" pitchFamily="34" charset="0"/>
                        </a:rPr>
                        <a:t> -99.6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97125133"/>
                  </a:ext>
                </a:extLst>
              </a:tr>
              <a:tr h="346216">
                <a:tc>
                  <a:txBody>
                    <a:bodyPr/>
                    <a:lstStyle/>
                    <a:p>
                      <a:pPr algn="l" fontAlgn="b"/>
                      <a:r>
                        <a:rPr lang="en-US" sz="1600" b="0" i="0" u="none" strike="noStrike" dirty="0">
                          <a:solidFill>
                            <a:schemeClr val="tx2"/>
                          </a:solidFill>
                          <a:effectLst/>
                          <a:latin typeface="Arial Narrow" panose="020B0604020202020204" pitchFamily="34" charset="0"/>
                          <a:cs typeface="Arial Narrow" panose="020B0604020202020204" pitchFamily="34" charset="0"/>
                        </a:rPr>
                        <a:t>Telecommunications accounting scandal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tx2"/>
                          </a:solidFill>
                          <a:effectLst/>
                          <a:latin typeface="Arial Narrow" panose="020B0604020202020204" pitchFamily="34" charset="0"/>
                          <a:cs typeface="Arial Narrow" panose="020B0604020202020204" pitchFamily="34" charset="0"/>
                        </a:rPr>
                        <a:t> 3/11/02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0" i="0" u="none" strike="noStrike">
                          <a:solidFill>
                            <a:schemeClr val="tx2"/>
                          </a:solidFill>
                          <a:effectLst/>
                          <a:latin typeface="Arial Narrow" panose="020B0604020202020204" pitchFamily="34" charset="0"/>
                          <a:cs typeface="Arial Narrow" panose="020B0604020202020204" pitchFamily="34" charset="0"/>
                        </a:rPr>
                        <a:t> -98.6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29684099"/>
                  </a:ext>
                </a:extLst>
              </a:tr>
              <a:tr h="346216">
                <a:tc>
                  <a:txBody>
                    <a:bodyPr/>
                    <a:lstStyle/>
                    <a:p>
                      <a:pPr algn="l" fontAlgn="b"/>
                      <a:r>
                        <a:rPr lang="en-US" sz="1600" b="0" i="0" u="none" strike="noStrike" dirty="0">
                          <a:solidFill>
                            <a:schemeClr val="tx2"/>
                          </a:solidFill>
                          <a:effectLst/>
                          <a:latin typeface="Arial Narrow" panose="020B0604020202020204" pitchFamily="34" charset="0"/>
                          <a:cs typeface="Arial Narrow" panose="020B0604020202020204" pitchFamily="34" charset="0"/>
                        </a:rPr>
                        <a:t>Upper Big Branch Mine explosion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600" b="0" i="0" u="none" strike="noStrike" dirty="0">
                          <a:solidFill>
                            <a:schemeClr val="tx2"/>
                          </a:solidFill>
                          <a:effectLst/>
                          <a:latin typeface="Arial Narrow" panose="020B0604020202020204" pitchFamily="34" charset="0"/>
                          <a:cs typeface="Arial Narrow" panose="020B0604020202020204" pitchFamily="34" charset="0"/>
                        </a:rPr>
                        <a:t> 4/5/10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600" b="0" i="0" u="none" strike="noStrike" dirty="0">
                          <a:solidFill>
                            <a:schemeClr val="tx2"/>
                          </a:solidFill>
                          <a:effectLst/>
                          <a:latin typeface="Arial Narrow" panose="020B0604020202020204" pitchFamily="34" charset="0"/>
                          <a:cs typeface="Arial Narrow" panose="020B0604020202020204" pitchFamily="34" charset="0"/>
                        </a:rPr>
                        <a:t> -52.7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64230776"/>
                  </a:ext>
                </a:extLst>
              </a:tr>
              <a:tr h="346216">
                <a:tc>
                  <a:txBody>
                    <a:bodyPr/>
                    <a:lstStyle/>
                    <a:p>
                      <a:pPr algn="l" fontAlgn="b"/>
                      <a:r>
                        <a:rPr lang="en-US" sz="1600" b="0" i="0" u="none" strike="noStrike" dirty="0">
                          <a:solidFill>
                            <a:schemeClr val="tx2"/>
                          </a:solidFill>
                          <a:effectLst/>
                          <a:latin typeface="Arial Narrow" panose="020B0604020202020204" pitchFamily="34" charset="0"/>
                          <a:cs typeface="Arial Narrow" panose="020B0604020202020204" pitchFamily="34" charset="0"/>
                        </a:rPr>
                        <a:t>Deepwater Horizon oil spill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tx2"/>
                          </a:solidFill>
                          <a:effectLst/>
                          <a:latin typeface="Arial Narrow" panose="020B0604020202020204" pitchFamily="34" charset="0"/>
                          <a:cs typeface="Arial Narrow" panose="020B0604020202020204" pitchFamily="34" charset="0"/>
                        </a:rPr>
                        <a:t> 4/20/10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0" i="0" u="none" strike="noStrike">
                          <a:solidFill>
                            <a:schemeClr val="tx2"/>
                          </a:solidFill>
                          <a:effectLst/>
                          <a:latin typeface="Arial Narrow" panose="020B0604020202020204" pitchFamily="34" charset="0"/>
                          <a:cs typeface="Arial Narrow" panose="020B0604020202020204" pitchFamily="34" charset="0"/>
                        </a:rPr>
                        <a:t> -28.2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1499449"/>
                  </a:ext>
                </a:extLst>
              </a:tr>
              <a:tr h="346216">
                <a:tc>
                  <a:txBody>
                    <a:bodyPr/>
                    <a:lstStyle/>
                    <a:p>
                      <a:pPr algn="l" fontAlgn="b"/>
                      <a:r>
                        <a:rPr lang="en-US" sz="1600" b="0" i="0" u="none" strike="noStrike" dirty="0">
                          <a:solidFill>
                            <a:schemeClr val="tx2"/>
                          </a:solidFill>
                          <a:effectLst/>
                          <a:latin typeface="Arial Narrow" panose="020B0604020202020204" pitchFamily="34" charset="0"/>
                          <a:cs typeface="Arial Narrow" panose="020B0604020202020204" pitchFamily="34" charset="0"/>
                        </a:rPr>
                        <a:t>Automobile airbag recall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600" b="0" i="0" u="none" strike="noStrike" dirty="0">
                          <a:solidFill>
                            <a:schemeClr val="tx2"/>
                          </a:solidFill>
                          <a:effectLst/>
                          <a:latin typeface="Arial Narrow" panose="020B0604020202020204" pitchFamily="34" charset="0"/>
                          <a:cs typeface="Arial Narrow" panose="020B0604020202020204" pitchFamily="34" charset="0"/>
                        </a:rPr>
                        <a:t> 1/21/14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600" b="0" i="0" u="none" strike="noStrike" dirty="0">
                          <a:solidFill>
                            <a:schemeClr val="tx2"/>
                          </a:solidFill>
                          <a:effectLst/>
                          <a:latin typeface="Arial Narrow" panose="020B0604020202020204" pitchFamily="34" charset="0"/>
                          <a:cs typeface="Arial Narrow" panose="020B0604020202020204" pitchFamily="34" charset="0"/>
                        </a:rPr>
                        <a:t> -53.5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242434771"/>
                  </a:ext>
                </a:extLst>
              </a:tr>
              <a:tr h="346216">
                <a:tc>
                  <a:txBody>
                    <a:bodyPr/>
                    <a:lstStyle/>
                    <a:p>
                      <a:pPr algn="l" fontAlgn="b"/>
                      <a:r>
                        <a:rPr lang="en-US" sz="1600" b="0" i="0" u="none" strike="noStrike">
                          <a:solidFill>
                            <a:schemeClr val="tx2"/>
                          </a:solidFill>
                          <a:effectLst/>
                          <a:latin typeface="Arial Narrow" panose="020B0604020202020204" pitchFamily="34" charset="0"/>
                          <a:cs typeface="Arial Narrow" panose="020B0604020202020204" pitchFamily="34" charset="0"/>
                        </a:rPr>
                        <a:t>Pharmaceutical accounting scandal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tx2"/>
                          </a:solidFill>
                          <a:effectLst/>
                          <a:latin typeface="Arial Narrow" panose="020B0604020202020204" pitchFamily="34" charset="0"/>
                          <a:cs typeface="Arial Narrow" panose="020B0604020202020204" pitchFamily="34" charset="0"/>
                        </a:rPr>
                        <a:t> 8/5/15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tx2"/>
                          </a:solidFill>
                          <a:effectLst/>
                          <a:latin typeface="Arial Narrow" panose="020B0604020202020204" pitchFamily="34" charset="0"/>
                          <a:cs typeface="Arial Narrow" panose="020B0604020202020204" pitchFamily="34" charset="0"/>
                        </a:rPr>
                        <a:t> -91.5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2814403"/>
                  </a:ext>
                </a:extLst>
              </a:tr>
              <a:tr h="346216">
                <a:tc>
                  <a:txBody>
                    <a:bodyPr/>
                    <a:lstStyle/>
                    <a:p>
                      <a:pPr algn="l" fontAlgn="b"/>
                      <a:r>
                        <a:rPr lang="en-US" sz="1600" b="0" i="0" u="none" strike="noStrike" dirty="0">
                          <a:solidFill>
                            <a:schemeClr val="tx2"/>
                          </a:solidFill>
                          <a:effectLst/>
                          <a:latin typeface="Arial Narrow" panose="020B0604020202020204" pitchFamily="34" charset="0"/>
                          <a:cs typeface="Arial Narrow" panose="020B0604020202020204" pitchFamily="34" charset="0"/>
                        </a:rPr>
                        <a:t>Automobile emissions scandal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600" b="0" i="0" u="none" strike="noStrike" dirty="0">
                          <a:solidFill>
                            <a:schemeClr val="tx2"/>
                          </a:solidFill>
                          <a:effectLst/>
                          <a:latin typeface="Arial Narrow" panose="020B0604020202020204" pitchFamily="34" charset="0"/>
                          <a:cs typeface="Arial Narrow" panose="020B0604020202020204" pitchFamily="34" charset="0"/>
                        </a:rPr>
                        <a:t> 9/20/15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600" b="0" i="0" u="none" strike="noStrike" dirty="0">
                          <a:solidFill>
                            <a:schemeClr val="tx2"/>
                          </a:solidFill>
                          <a:effectLst/>
                          <a:latin typeface="Arial Narrow" panose="020B0604020202020204" pitchFamily="34" charset="0"/>
                          <a:cs typeface="Arial Narrow" panose="020B0604020202020204" pitchFamily="34" charset="0"/>
                        </a:rPr>
                        <a:t> -26.4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344618364"/>
                  </a:ext>
                </a:extLst>
              </a:tr>
              <a:tr h="346216">
                <a:tc>
                  <a:txBody>
                    <a:bodyPr/>
                    <a:lstStyle/>
                    <a:p>
                      <a:pPr algn="l" fontAlgn="b"/>
                      <a:r>
                        <a:rPr lang="en-US" sz="1800" b="1" i="0" u="none" strike="noStrike" dirty="0">
                          <a:solidFill>
                            <a:schemeClr val="tx1"/>
                          </a:solidFill>
                          <a:effectLst/>
                          <a:latin typeface="Arial Narrow" panose="020B0604020202020204" pitchFamily="34" charset="0"/>
                          <a:cs typeface="Arial Narrow" panose="020B0604020202020204" pitchFamily="34" charset="0"/>
                        </a:rPr>
                        <a:t>Average stock’s decline after one year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800" b="1" i="0" u="none" strike="noStrike" dirty="0">
                        <a:solidFill>
                          <a:schemeClr val="tx1"/>
                        </a:solidFill>
                        <a:effectLst/>
                        <a:latin typeface="Arial Narrow" panose="020B0604020202020204" pitchFamily="34" charset="0"/>
                        <a:cs typeface="Arial Narrow" panose="020B0604020202020204" pitchFamily="34" charset="0"/>
                      </a:endParaRP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tx1"/>
                          </a:solidFill>
                          <a:effectLst/>
                          <a:latin typeface="Arial Narrow" panose="020B0604020202020204" pitchFamily="34" charset="0"/>
                          <a:cs typeface="Arial Narrow" panose="020B0604020202020204" pitchFamily="34" charset="0"/>
                        </a:rPr>
                        <a:t> -64.4 </a:t>
                      </a:r>
                    </a:p>
                  </a:txBody>
                  <a:tcPr marL="8494" marR="8494" marT="849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9659459"/>
                  </a:ext>
                </a:extLst>
              </a:tr>
            </a:tbl>
          </a:graphicData>
        </a:graphic>
      </p:graphicFrame>
      <p:sp>
        <p:nvSpPr>
          <p:cNvPr id="6" name="Rectangle 5"/>
          <p:cNvSpPr/>
          <p:nvPr/>
        </p:nvSpPr>
        <p:spPr>
          <a:xfrm>
            <a:off x="0" y="6400409"/>
            <a:ext cx="12192000" cy="5684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0" y="6345753"/>
            <a:ext cx="12192000" cy="138137"/>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itle 4">
            <a:extLst>
              <a:ext uri="{FF2B5EF4-FFF2-40B4-BE49-F238E27FC236}">
                <a16:creationId xmlns:a16="http://schemas.microsoft.com/office/drawing/2014/main" id="{1E22975E-435D-4428-815E-CFE79995AD1A}"/>
              </a:ext>
            </a:extLst>
          </p:cNvPr>
          <p:cNvSpPr txBox="1">
            <a:spLocks/>
          </p:cNvSpPr>
          <p:nvPr/>
        </p:nvSpPr>
        <p:spPr>
          <a:xfrm>
            <a:off x="0" y="588723"/>
            <a:ext cx="12192000" cy="8085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00853E"/>
                </a:solidFill>
                <a:latin typeface="Arial" panose="020B0604020202020204" pitchFamily="34" charset="0"/>
                <a:cs typeface="Arial" panose="020B0604020202020204" pitchFamily="34" charset="0"/>
              </a:rPr>
              <a:t>Investors Getting Serious About ESG</a:t>
            </a:r>
          </a:p>
        </p:txBody>
      </p:sp>
      <p:sp>
        <p:nvSpPr>
          <p:cNvPr id="2" name="Rectangle 1">
            <a:extLst>
              <a:ext uri="{FF2B5EF4-FFF2-40B4-BE49-F238E27FC236}">
                <a16:creationId xmlns:a16="http://schemas.microsoft.com/office/drawing/2014/main" id="{4EBDBB8F-7E35-2F03-FBD3-D16945E08168}"/>
              </a:ext>
            </a:extLst>
          </p:cNvPr>
          <p:cNvSpPr/>
          <p:nvPr/>
        </p:nvSpPr>
        <p:spPr>
          <a:xfrm>
            <a:off x="-28577" y="1500722"/>
            <a:ext cx="12527280" cy="91440"/>
          </a:xfrm>
          <a:prstGeom prst="rect">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6743E2A-1ABA-F161-7AA5-A1C37E2F892F}"/>
              </a:ext>
            </a:extLst>
          </p:cNvPr>
          <p:cNvSpPr/>
          <p:nvPr/>
        </p:nvSpPr>
        <p:spPr>
          <a:xfrm>
            <a:off x="-76200" y="1688657"/>
            <a:ext cx="12618720" cy="127209"/>
          </a:xfrm>
          <a:prstGeom prst="rect">
            <a:avLst/>
          </a:prstGeom>
          <a:solidFill>
            <a:srgbClr val="0048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1151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80266C69-517C-4BF9-BB17-CE89A542023E}"/>
              </a:ext>
            </a:extLst>
          </p:cNvPr>
          <p:cNvSpPr txBox="1">
            <a:spLocks/>
          </p:cNvSpPr>
          <p:nvPr/>
        </p:nvSpPr>
        <p:spPr>
          <a:xfrm>
            <a:off x="437908" y="5941642"/>
            <a:ext cx="11319632" cy="559898"/>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Sources: Fortune, How Buying Stock in the 'Best Companies to Work For' Helped This Investor Crush the Market, Jen </a:t>
            </a:r>
            <a:r>
              <a:rPr lang="en-US" dirty="0" err="1"/>
              <a:t>Wieczner</a:t>
            </a:r>
            <a:r>
              <a:rPr lang="en-US" dirty="0"/>
              <a:t>, March 9, 2017</a:t>
            </a:r>
          </a:p>
        </p:txBody>
      </p:sp>
      <p:sp>
        <p:nvSpPr>
          <p:cNvPr id="4" name="Text Placeholder 13">
            <a:extLst>
              <a:ext uri="{FF2B5EF4-FFF2-40B4-BE49-F238E27FC236}">
                <a16:creationId xmlns:a16="http://schemas.microsoft.com/office/drawing/2014/main" id="{FA157918-099F-4A73-A214-D317BCF03E27}"/>
              </a:ext>
            </a:extLst>
          </p:cNvPr>
          <p:cNvSpPr txBox="1">
            <a:spLocks/>
          </p:cNvSpPr>
          <p:nvPr/>
        </p:nvSpPr>
        <p:spPr>
          <a:xfrm>
            <a:off x="371461" y="2261377"/>
            <a:ext cx="11319632" cy="454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2">
                    <a:lumMod val="50000"/>
                  </a:schemeClr>
                </a:solidFill>
                <a:latin typeface="Arial" panose="020B0604020202020204" pitchFamily="34" charset="0"/>
                <a:cs typeface="Arial" panose="020B0604020202020204" pitchFamily="34" charset="0"/>
              </a:rPr>
              <a:t>Fortune 100 Best Companies to Work For: Cumulative Total Returns, 1998-2016</a:t>
            </a:r>
          </a:p>
        </p:txBody>
      </p:sp>
      <p:grpSp>
        <p:nvGrpSpPr>
          <p:cNvPr id="5" name="Group 4">
            <a:extLst>
              <a:ext uri="{FF2B5EF4-FFF2-40B4-BE49-F238E27FC236}">
                <a16:creationId xmlns:a16="http://schemas.microsoft.com/office/drawing/2014/main" id="{669013B2-AA1A-4BD8-9F9D-8039E0512E3D}"/>
              </a:ext>
            </a:extLst>
          </p:cNvPr>
          <p:cNvGrpSpPr/>
          <p:nvPr/>
        </p:nvGrpSpPr>
        <p:grpSpPr>
          <a:xfrm>
            <a:off x="1747941" y="2628314"/>
            <a:ext cx="3886227" cy="3092370"/>
            <a:chOff x="2510344" y="1734771"/>
            <a:chExt cx="3070458" cy="2443241"/>
          </a:xfrm>
        </p:grpSpPr>
        <p:sp>
          <p:nvSpPr>
            <p:cNvPr id="6" name="TextBox 5">
              <a:extLst>
                <a:ext uri="{FF2B5EF4-FFF2-40B4-BE49-F238E27FC236}">
                  <a16:creationId xmlns:a16="http://schemas.microsoft.com/office/drawing/2014/main" id="{78762F5B-5E9D-424F-AA22-C0BBC7D0F0CA}"/>
                </a:ext>
              </a:extLst>
            </p:cNvPr>
            <p:cNvSpPr txBox="1"/>
            <p:nvPr/>
          </p:nvSpPr>
          <p:spPr>
            <a:xfrm>
              <a:off x="2580218" y="1734771"/>
              <a:ext cx="2930709" cy="1677875"/>
            </a:xfrm>
            <a:prstGeom prst="rect">
              <a:avLst/>
            </a:prstGeom>
            <a:noFill/>
          </p:spPr>
          <p:txBody>
            <a:bodyPr wrap="none" lIns="0" tIns="0" rIns="0" bIns="0" rtlCol="0" anchor="ctr" anchorCtr="0">
              <a:spAutoFit/>
            </a:bodyPr>
            <a:lstStyle/>
            <a:p>
              <a:pPr algn="ctr"/>
              <a:r>
                <a:rPr lang="en-US" sz="13800" b="1" dirty="0">
                  <a:latin typeface="Arial Narrow" panose="020B0604020202020204" pitchFamily="34" charset="0"/>
                  <a:cs typeface="Arial Narrow" panose="020B0604020202020204" pitchFamily="34" charset="0"/>
                </a:rPr>
                <a:t>713%</a:t>
              </a:r>
            </a:p>
          </p:txBody>
        </p:sp>
        <p:cxnSp>
          <p:nvCxnSpPr>
            <p:cNvPr id="7" name="Straight Connector 6">
              <a:extLst>
                <a:ext uri="{FF2B5EF4-FFF2-40B4-BE49-F238E27FC236}">
                  <a16:creationId xmlns:a16="http://schemas.microsoft.com/office/drawing/2014/main" id="{0A4C8562-B307-4B6E-9C11-5A5138F0B0D4}"/>
                </a:ext>
              </a:extLst>
            </p:cNvPr>
            <p:cNvCxnSpPr/>
            <p:nvPr/>
          </p:nvCxnSpPr>
          <p:spPr>
            <a:xfrm>
              <a:off x="2510344" y="3458567"/>
              <a:ext cx="307045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4C4DA5A-06C9-45C8-B914-023DE36E6689}"/>
                </a:ext>
              </a:extLst>
            </p:cNvPr>
            <p:cNvSpPr txBox="1"/>
            <p:nvPr/>
          </p:nvSpPr>
          <p:spPr>
            <a:xfrm>
              <a:off x="2543797" y="3594403"/>
              <a:ext cx="3003552" cy="583609"/>
            </a:xfrm>
            <a:prstGeom prst="rect">
              <a:avLst/>
            </a:prstGeom>
            <a:noFill/>
          </p:spPr>
          <p:txBody>
            <a:bodyPr wrap="square" lIns="0" tIns="0" rIns="0" bIns="0" rtlCol="0" anchor="ctr" anchorCtr="0">
              <a:spAutoFit/>
            </a:bodyPr>
            <a:lstStyle/>
            <a:p>
              <a:pPr algn="ctr"/>
              <a:r>
                <a:rPr lang="en-US" sz="2400" dirty="0">
                  <a:solidFill>
                    <a:schemeClr val="bg2">
                      <a:lumMod val="50000"/>
                    </a:schemeClr>
                  </a:solidFill>
                  <a:latin typeface="Arial Narrow" panose="020B0604020202020204" pitchFamily="34" charset="0"/>
                  <a:cs typeface="Arial Narrow" panose="020B0604020202020204" pitchFamily="34" charset="0"/>
                </a:rPr>
                <a:t>Publicly traded companies on the </a:t>
              </a:r>
              <a:r>
                <a:rPr lang="en-US" sz="2400" b="1" dirty="0">
                  <a:solidFill>
                    <a:schemeClr val="bg2">
                      <a:lumMod val="50000"/>
                    </a:schemeClr>
                  </a:solidFill>
                  <a:latin typeface="Arial Narrow" panose="020B0604020202020204" pitchFamily="34" charset="0"/>
                  <a:cs typeface="Arial Narrow" panose="020B0604020202020204" pitchFamily="34" charset="0"/>
                </a:rPr>
                <a:t>100 Best Companies List</a:t>
              </a:r>
            </a:p>
          </p:txBody>
        </p:sp>
      </p:grpSp>
      <p:grpSp>
        <p:nvGrpSpPr>
          <p:cNvPr id="9" name="Group 8">
            <a:extLst>
              <a:ext uri="{FF2B5EF4-FFF2-40B4-BE49-F238E27FC236}">
                <a16:creationId xmlns:a16="http://schemas.microsoft.com/office/drawing/2014/main" id="{E3FF1746-D00B-4DA5-9D3E-23A482F66CEA}"/>
              </a:ext>
            </a:extLst>
          </p:cNvPr>
          <p:cNvGrpSpPr/>
          <p:nvPr/>
        </p:nvGrpSpPr>
        <p:grpSpPr>
          <a:xfrm>
            <a:off x="7851779" y="3341428"/>
            <a:ext cx="2517693" cy="1876432"/>
            <a:chOff x="2510344" y="1747940"/>
            <a:chExt cx="3070458" cy="2288407"/>
          </a:xfrm>
        </p:grpSpPr>
        <p:sp>
          <p:nvSpPr>
            <p:cNvPr id="10" name="TextBox 9">
              <a:extLst>
                <a:ext uri="{FF2B5EF4-FFF2-40B4-BE49-F238E27FC236}">
                  <a16:creationId xmlns:a16="http://schemas.microsoft.com/office/drawing/2014/main" id="{E77B2ECD-0A41-4D3A-9B38-1E01AA236CC0}"/>
                </a:ext>
              </a:extLst>
            </p:cNvPr>
            <p:cNvSpPr txBox="1"/>
            <p:nvPr/>
          </p:nvSpPr>
          <p:spPr>
            <a:xfrm>
              <a:off x="2602823" y="1747940"/>
              <a:ext cx="2885501" cy="1651538"/>
            </a:xfrm>
            <a:prstGeom prst="rect">
              <a:avLst/>
            </a:prstGeom>
            <a:noFill/>
          </p:spPr>
          <p:txBody>
            <a:bodyPr wrap="none" lIns="0" tIns="0" rIns="0" bIns="0" rtlCol="0" anchor="ctr" anchorCtr="0">
              <a:spAutoFit/>
            </a:bodyPr>
            <a:lstStyle/>
            <a:p>
              <a:pPr algn="ctr"/>
              <a:r>
                <a:rPr lang="en-US" sz="8800" b="1" dirty="0">
                  <a:solidFill>
                    <a:schemeClr val="bg1">
                      <a:lumMod val="65000"/>
                    </a:schemeClr>
                  </a:solidFill>
                  <a:latin typeface="Arial Narrow" panose="020B0604020202020204" pitchFamily="34" charset="0"/>
                  <a:cs typeface="Arial Narrow" panose="020B0604020202020204" pitchFamily="34" charset="0"/>
                </a:rPr>
                <a:t>229%</a:t>
              </a:r>
            </a:p>
          </p:txBody>
        </p:sp>
        <p:cxnSp>
          <p:nvCxnSpPr>
            <p:cNvPr id="11" name="Straight Connector 10">
              <a:extLst>
                <a:ext uri="{FF2B5EF4-FFF2-40B4-BE49-F238E27FC236}">
                  <a16:creationId xmlns:a16="http://schemas.microsoft.com/office/drawing/2014/main" id="{D1EBF7B6-8EBD-40EE-8DFE-18CA98308925}"/>
                </a:ext>
              </a:extLst>
            </p:cNvPr>
            <p:cNvCxnSpPr/>
            <p:nvPr/>
          </p:nvCxnSpPr>
          <p:spPr>
            <a:xfrm>
              <a:off x="2510344" y="3458567"/>
              <a:ext cx="307045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4D2E4C8-B1D9-4443-A932-8EF99446531B}"/>
                </a:ext>
              </a:extLst>
            </p:cNvPr>
            <p:cNvSpPr txBox="1"/>
            <p:nvPr/>
          </p:nvSpPr>
          <p:spPr>
            <a:xfrm>
              <a:off x="2543798" y="3736068"/>
              <a:ext cx="3003552" cy="300279"/>
            </a:xfrm>
            <a:prstGeom prst="rect">
              <a:avLst/>
            </a:prstGeom>
            <a:noFill/>
          </p:spPr>
          <p:txBody>
            <a:bodyPr wrap="square" lIns="0" tIns="0" rIns="0" bIns="0" rtlCol="0" anchor="ctr" anchorCtr="0">
              <a:spAutoFit/>
            </a:bodyPr>
            <a:lstStyle/>
            <a:p>
              <a:pPr algn="ctr"/>
              <a:r>
                <a:rPr lang="en-US" sz="1600" b="1" dirty="0">
                  <a:solidFill>
                    <a:schemeClr val="bg2">
                      <a:lumMod val="50000"/>
                    </a:schemeClr>
                  </a:solidFill>
                  <a:latin typeface="Arial Narrow" panose="020B0604020202020204" pitchFamily="34" charset="0"/>
                  <a:cs typeface="Arial Narrow" panose="020B0604020202020204" pitchFamily="34" charset="0"/>
                </a:rPr>
                <a:t>S&amp;P 500</a:t>
              </a:r>
            </a:p>
          </p:txBody>
        </p:sp>
      </p:grpSp>
      <p:sp>
        <p:nvSpPr>
          <p:cNvPr id="13" name="TextBox 12">
            <a:extLst>
              <a:ext uri="{FF2B5EF4-FFF2-40B4-BE49-F238E27FC236}">
                <a16:creationId xmlns:a16="http://schemas.microsoft.com/office/drawing/2014/main" id="{15EC2337-174E-4895-A7AB-A9DF7754D100}"/>
              </a:ext>
            </a:extLst>
          </p:cNvPr>
          <p:cNvSpPr txBox="1"/>
          <p:nvPr/>
        </p:nvSpPr>
        <p:spPr>
          <a:xfrm>
            <a:off x="6475141" y="4018536"/>
            <a:ext cx="524182" cy="492443"/>
          </a:xfrm>
          <a:prstGeom prst="rect">
            <a:avLst/>
          </a:prstGeom>
          <a:noFill/>
        </p:spPr>
        <p:txBody>
          <a:bodyPr wrap="none" lIns="0" tIns="0" rIns="0" bIns="0" rtlCol="0" anchor="ctr" anchorCtr="0">
            <a:spAutoFit/>
          </a:bodyPr>
          <a:lstStyle/>
          <a:p>
            <a:r>
              <a:rPr lang="en-US" sz="3200" dirty="0">
                <a:solidFill>
                  <a:srgbClr val="807F83"/>
                </a:solidFill>
              </a:rPr>
              <a:t>vs.</a:t>
            </a:r>
          </a:p>
        </p:txBody>
      </p:sp>
      <p:sp>
        <p:nvSpPr>
          <p:cNvPr id="14" name="Rectangle 13"/>
          <p:cNvSpPr/>
          <p:nvPr/>
        </p:nvSpPr>
        <p:spPr>
          <a:xfrm>
            <a:off x="0" y="6400409"/>
            <a:ext cx="12192000" cy="5684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Rectangle 14"/>
          <p:cNvSpPr/>
          <p:nvPr/>
        </p:nvSpPr>
        <p:spPr>
          <a:xfrm>
            <a:off x="0" y="6345753"/>
            <a:ext cx="12192000" cy="138137"/>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Title 4">
            <a:extLst>
              <a:ext uri="{FF2B5EF4-FFF2-40B4-BE49-F238E27FC236}">
                <a16:creationId xmlns:a16="http://schemas.microsoft.com/office/drawing/2014/main" id="{1E22975E-435D-4428-815E-CFE79995AD1A}"/>
              </a:ext>
            </a:extLst>
          </p:cNvPr>
          <p:cNvSpPr txBox="1">
            <a:spLocks/>
          </p:cNvSpPr>
          <p:nvPr/>
        </p:nvSpPr>
        <p:spPr>
          <a:xfrm>
            <a:off x="0" y="588723"/>
            <a:ext cx="12192000" cy="8085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00853E"/>
                </a:solidFill>
                <a:latin typeface="Arial" panose="020B0604020202020204" pitchFamily="34" charset="0"/>
                <a:cs typeface="Arial" panose="020B0604020202020204" pitchFamily="34" charset="0"/>
              </a:rPr>
              <a:t>Companies Can Do Well By Doing Good</a:t>
            </a:r>
          </a:p>
        </p:txBody>
      </p:sp>
      <p:sp>
        <p:nvSpPr>
          <p:cNvPr id="2" name="Rectangle 1">
            <a:extLst>
              <a:ext uri="{FF2B5EF4-FFF2-40B4-BE49-F238E27FC236}">
                <a16:creationId xmlns:a16="http://schemas.microsoft.com/office/drawing/2014/main" id="{54F8F2E9-5F21-714E-7DA6-C3CD0DFEEC7A}"/>
              </a:ext>
            </a:extLst>
          </p:cNvPr>
          <p:cNvSpPr/>
          <p:nvPr/>
        </p:nvSpPr>
        <p:spPr>
          <a:xfrm>
            <a:off x="-28577" y="1500722"/>
            <a:ext cx="12527280" cy="91440"/>
          </a:xfrm>
          <a:prstGeom prst="rect">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5A4B213-95EA-40E1-9704-3A6C1236792A}"/>
              </a:ext>
            </a:extLst>
          </p:cNvPr>
          <p:cNvSpPr/>
          <p:nvPr/>
        </p:nvSpPr>
        <p:spPr>
          <a:xfrm>
            <a:off x="-76200" y="1688657"/>
            <a:ext cx="12618720" cy="127209"/>
          </a:xfrm>
          <a:prstGeom prst="rect">
            <a:avLst/>
          </a:prstGeom>
          <a:solidFill>
            <a:srgbClr val="0048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290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7DDF5F77-B635-4B57-AC4B-117CCDF4073E}"/>
              </a:ext>
            </a:extLst>
          </p:cNvPr>
          <p:cNvSpPr txBox="1">
            <a:spLocks/>
          </p:cNvSpPr>
          <p:nvPr/>
        </p:nvSpPr>
        <p:spPr>
          <a:xfrm>
            <a:off x="0" y="5352725"/>
            <a:ext cx="12192000" cy="916639"/>
          </a:xfrm>
          <a:prstGeom prst="rect">
            <a:avLst/>
          </a:prstGeom>
        </p:spPr>
        <p:txBody>
          <a:bodyPr vert="horz" lIns="0" tIns="0" rIns="0" bIns="0" rtlCol="0" anchor="b" anchorCtr="0">
            <a:noAutofit/>
          </a:bodyPr>
          <a:lstStyle>
            <a:lvl1pPr marL="0" indent="0" algn="l" defTabSz="914400" rtl="0" eaLnBrk="1" latinLnBrk="0" hangingPunct="1">
              <a:spcBef>
                <a:spcPct val="20000"/>
              </a:spcBef>
              <a:buFont typeface="Arial" pitchFamily="34" charset="0"/>
              <a:buNone/>
              <a:defRPr sz="900" b="0" kern="1200">
                <a:solidFill>
                  <a:srgbClr val="807F83"/>
                </a:solidFill>
                <a:latin typeface="+mn-lt"/>
                <a:ea typeface="+mn-ea"/>
                <a:cs typeface="+mn-cs"/>
              </a:defRPr>
            </a:lvl1pPr>
            <a:lvl2pPr marL="0" indent="0" algn="l" defTabSz="914400" rtl="0" eaLnBrk="1" latinLnBrk="0" hangingPunct="1">
              <a:spcBef>
                <a:spcPct val="20000"/>
              </a:spcBef>
              <a:buFont typeface="Arial" pitchFamily="34" charset="0"/>
              <a:buNone/>
              <a:defRPr sz="900" b="0" kern="1200">
                <a:solidFill>
                  <a:srgbClr val="807F83"/>
                </a:solidFill>
                <a:latin typeface="+mn-lt"/>
                <a:ea typeface="+mn-ea"/>
                <a:cs typeface="+mn-cs"/>
              </a:defRPr>
            </a:lvl2pPr>
            <a:lvl3pPr marL="231775" indent="-231775" algn="l" defTabSz="914400" rtl="0" eaLnBrk="1" latinLnBrk="0" hangingPunct="1">
              <a:spcBef>
                <a:spcPct val="20000"/>
              </a:spcBef>
              <a:buClr>
                <a:schemeClr val="tx1"/>
              </a:buClr>
              <a:buFont typeface="Wingdings" pitchFamily="2" charset="2"/>
              <a:buChar char="§"/>
              <a:defRPr sz="900" b="0" kern="1200">
                <a:solidFill>
                  <a:srgbClr val="807F83"/>
                </a:solidFill>
                <a:latin typeface="+mn-lt"/>
                <a:ea typeface="+mn-ea"/>
                <a:cs typeface="+mn-cs"/>
              </a:defRPr>
            </a:lvl3pPr>
            <a:lvl4pPr marL="568325" indent="-284163" algn="l" defTabSz="914400" rtl="0" eaLnBrk="1" latinLnBrk="0" hangingPunct="1">
              <a:spcBef>
                <a:spcPct val="20000"/>
              </a:spcBef>
              <a:buClr>
                <a:schemeClr val="tx1"/>
              </a:buClr>
              <a:buFont typeface="Arial" pitchFamily="34" charset="0"/>
              <a:buChar char="•"/>
              <a:defRPr sz="900" b="0" kern="1200">
                <a:solidFill>
                  <a:srgbClr val="807F83"/>
                </a:solidFill>
                <a:latin typeface="+mn-lt"/>
                <a:ea typeface="+mn-ea"/>
                <a:cs typeface="+mn-cs"/>
              </a:defRPr>
            </a:lvl4pPr>
            <a:lvl5pPr marL="801688" indent="-225425" algn="l" defTabSz="914400" rtl="0" eaLnBrk="1" latinLnBrk="0" hangingPunct="1">
              <a:spcBef>
                <a:spcPct val="20000"/>
              </a:spcBef>
              <a:buClr>
                <a:schemeClr val="tx1"/>
              </a:buClr>
              <a:buFont typeface="Arial" pitchFamily="34" charset="0"/>
              <a:buChar char="-"/>
              <a:defRPr sz="900" b="0" kern="1200">
                <a:solidFill>
                  <a:srgbClr val="807F8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schemeClr val="bg2">
                    <a:lumMod val="50000"/>
                  </a:schemeClr>
                </a:solidFill>
                <a:effectLst/>
                <a:uLnTx/>
                <a:uFillTx/>
                <a:latin typeface="Arial"/>
                <a:ea typeface="+mn-ea"/>
                <a:cs typeface="+mn-cs"/>
              </a:rPr>
              <a:t>1</a:t>
            </a:r>
            <a:r>
              <a:rPr kumimoji="0" lang="en-US" sz="900" b="0" i="0" u="none" strike="noStrike" kern="1200" cap="none" spc="0" normalizeH="0" baseline="0" noProof="0" dirty="0">
                <a:ln>
                  <a:noFill/>
                </a:ln>
                <a:solidFill>
                  <a:schemeClr val="bg2">
                    <a:lumMod val="50000"/>
                  </a:schemeClr>
                </a:solidFill>
                <a:effectLst/>
                <a:uLnTx/>
                <a:uFillTx/>
                <a:latin typeface="Arial"/>
                <a:ea typeface="+mn-ea"/>
                <a:cs typeface="+mn-cs"/>
              </a:rPr>
              <a:t>US SIF Foundation 2016 biennial report on US Sustainable, Responsible, and Impact Investing Trends    </a:t>
            </a:r>
            <a:r>
              <a:rPr kumimoji="0" lang="en-US" sz="900" b="0" i="0" u="none" strike="noStrike" kern="1200" cap="none" spc="0" normalizeH="0" baseline="30000" noProof="0" dirty="0">
                <a:ln>
                  <a:noFill/>
                </a:ln>
                <a:solidFill>
                  <a:schemeClr val="bg2">
                    <a:lumMod val="50000"/>
                  </a:schemeClr>
                </a:solidFill>
                <a:effectLst/>
                <a:uLnTx/>
                <a:uFillTx/>
                <a:latin typeface="Arial"/>
                <a:ea typeface="+mn-ea"/>
                <a:cs typeface="+mn-cs"/>
              </a:rPr>
              <a:t>2</a:t>
            </a:r>
            <a:r>
              <a:rPr lang="en-US" dirty="0">
                <a:solidFill>
                  <a:schemeClr val="bg2">
                    <a:lumMod val="50000"/>
                  </a:schemeClr>
                </a:solidFill>
              </a:rPr>
              <a:t>Governance &amp; Accountability Institute, Inc. , 2017 Research.</a:t>
            </a:r>
            <a:endParaRPr kumimoji="0" lang="en-US" sz="900" b="0" i="0" u="none" strike="noStrike" kern="1200" cap="none" spc="0" normalizeH="0" baseline="0" noProof="0" dirty="0">
              <a:ln>
                <a:noFill/>
              </a:ln>
              <a:solidFill>
                <a:schemeClr val="bg2">
                  <a:lumMod val="50000"/>
                </a:schemeClr>
              </a:solidFill>
              <a:effectLst/>
              <a:uLnTx/>
              <a:uFillTx/>
              <a:latin typeface="Arial"/>
            </a:endParaRPr>
          </a:p>
        </p:txBody>
      </p:sp>
      <p:grpSp>
        <p:nvGrpSpPr>
          <p:cNvPr id="25" name="Group 24"/>
          <p:cNvGrpSpPr/>
          <p:nvPr/>
        </p:nvGrpSpPr>
        <p:grpSpPr>
          <a:xfrm>
            <a:off x="2902879" y="2143405"/>
            <a:ext cx="6415270" cy="3841658"/>
            <a:chOff x="1972947" y="1377246"/>
            <a:chExt cx="8143021" cy="4876287"/>
          </a:xfrm>
        </p:grpSpPr>
        <p:grpSp>
          <p:nvGrpSpPr>
            <p:cNvPr id="4" name="Group 3">
              <a:extLst>
                <a:ext uri="{FF2B5EF4-FFF2-40B4-BE49-F238E27FC236}">
                  <a16:creationId xmlns:a16="http://schemas.microsoft.com/office/drawing/2014/main" id="{DC46D8CC-C2E7-40A8-9916-22B0285A89EA}"/>
                </a:ext>
              </a:extLst>
            </p:cNvPr>
            <p:cNvGrpSpPr/>
            <p:nvPr/>
          </p:nvGrpSpPr>
          <p:grpSpPr>
            <a:xfrm>
              <a:off x="3232054" y="1377246"/>
              <a:ext cx="5680863" cy="1785104"/>
              <a:chOff x="1332438" y="1422706"/>
              <a:chExt cx="5680863" cy="1785104"/>
            </a:xfrm>
          </p:grpSpPr>
          <p:sp>
            <p:nvSpPr>
              <p:cNvPr id="5" name="Rectangle 4">
                <a:extLst>
                  <a:ext uri="{FF2B5EF4-FFF2-40B4-BE49-F238E27FC236}">
                    <a16:creationId xmlns:a16="http://schemas.microsoft.com/office/drawing/2014/main" id="{002FBE2B-124C-47CB-A99E-086890782427}"/>
                  </a:ext>
                </a:extLst>
              </p:cNvPr>
              <p:cNvSpPr/>
              <p:nvPr/>
            </p:nvSpPr>
            <p:spPr>
              <a:xfrm>
                <a:off x="1332438" y="1422706"/>
                <a:ext cx="3711272" cy="1785104"/>
              </a:xfrm>
              <a:prstGeom prst="rect">
                <a:avLst/>
              </a:prstGeom>
            </p:spPr>
            <p:txBody>
              <a:bodyPr wrap="none"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0" b="1" i="0" u="none" strike="noStrike" kern="1200" cap="none" spc="0" normalizeH="0" baseline="0" noProof="0" dirty="0">
                    <a:ln>
                      <a:noFill/>
                    </a:ln>
                    <a:solidFill>
                      <a:srgbClr val="8E231E"/>
                    </a:solidFill>
                    <a:effectLst/>
                    <a:uLnTx/>
                    <a:uFillTx/>
                    <a:latin typeface="Arial"/>
                    <a:ea typeface="+mn-ea"/>
                    <a:cs typeface="+mn-cs"/>
                  </a:rPr>
                  <a:t>$8.72</a:t>
                </a:r>
              </a:p>
            </p:txBody>
          </p:sp>
          <p:sp>
            <p:nvSpPr>
              <p:cNvPr id="6" name="Rectangle 5">
                <a:extLst>
                  <a:ext uri="{FF2B5EF4-FFF2-40B4-BE49-F238E27FC236}">
                    <a16:creationId xmlns:a16="http://schemas.microsoft.com/office/drawing/2014/main" id="{21F32C3C-A82B-40FC-8612-3D892BBBBB63}"/>
                  </a:ext>
                </a:extLst>
              </p:cNvPr>
              <p:cNvSpPr/>
              <p:nvPr/>
            </p:nvSpPr>
            <p:spPr>
              <a:xfrm>
                <a:off x="5310845" y="2161370"/>
                <a:ext cx="1702456" cy="307777"/>
              </a:xfrm>
              <a:prstGeom prst="rect">
                <a:avLst/>
              </a:prstGeom>
            </p:spPr>
            <p:txBody>
              <a:bodyPr wrap="none"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2">
                        <a:lumMod val="50000"/>
                      </a:schemeClr>
                    </a:solidFill>
                    <a:effectLst/>
                    <a:uLnTx/>
                    <a:uFillTx/>
                    <a:latin typeface="Arial"/>
                    <a:ea typeface="+mn-ea"/>
                    <a:cs typeface="+mn-cs"/>
                  </a:rPr>
                  <a:t>Trillion in assets</a:t>
                </a:r>
                <a:r>
                  <a:rPr kumimoji="0" lang="en-US" sz="1400" b="1" i="0" u="none" strike="noStrike" kern="1200" cap="none" spc="0" normalizeH="0" baseline="30000" noProof="0" dirty="0">
                    <a:ln>
                      <a:noFill/>
                    </a:ln>
                    <a:solidFill>
                      <a:schemeClr val="bg2">
                        <a:lumMod val="50000"/>
                      </a:schemeClr>
                    </a:solidFill>
                    <a:effectLst/>
                    <a:uLnTx/>
                    <a:uFillTx/>
                    <a:latin typeface="Arial"/>
                    <a:ea typeface="+mn-ea"/>
                    <a:cs typeface="+mn-cs"/>
                  </a:rPr>
                  <a:t>1</a:t>
                </a:r>
                <a:r>
                  <a:rPr kumimoji="0" lang="en-US" sz="1400" b="1" i="0" u="none" strike="noStrike" kern="1200" cap="none" spc="0" normalizeH="0" baseline="0" noProof="0" dirty="0">
                    <a:ln>
                      <a:noFill/>
                    </a:ln>
                    <a:solidFill>
                      <a:schemeClr val="bg2">
                        <a:lumMod val="50000"/>
                      </a:schemeClr>
                    </a:solidFill>
                    <a:effectLst/>
                    <a:uLnTx/>
                    <a:uFillTx/>
                    <a:latin typeface="Arial"/>
                    <a:ea typeface="+mn-ea"/>
                    <a:cs typeface="+mn-cs"/>
                  </a:rPr>
                  <a:t> </a:t>
                </a:r>
              </a:p>
            </p:txBody>
          </p:sp>
        </p:grpSp>
        <p:grpSp>
          <p:nvGrpSpPr>
            <p:cNvPr id="7" name="Group 6">
              <a:extLst>
                <a:ext uri="{FF2B5EF4-FFF2-40B4-BE49-F238E27FC236}">
                  <a16:creationId xmlns:a16="http://schemas.microsoft.com/office/drawing/2014/main" id="{A1EE0A23-7738-4853-A34C-B2ABA13D964B}"/>
                </a:ext>
              </a:extLst>
            </p:cNvPr>
            <p:cNvGrpSpPr/>
            <p:nvPr/>
          </p:nvGrpSpPr>
          <p:grpSpPr>
            <a:xfrm>
              <a:off x="3232055" y="3411667"/>
              <a:ext cx="6518022" cy="1785104"/>
              <a:chOff x="1332439" y="3457127"/>
              <a:chExt cx="6518022" cy="1785104"/>
            </a:xfrm>
          </p:grpSpPr>
          <p:sp>
            <p:nvSpPr>
              <p:cNvPr id="8" name="Rectangle 7">
                <a:extLst>
                  <a:ext uri="{FF2B5EF4-FFF2-40B4-BE49-F238E27FC236}">
                    <a16:creationId xmlns:a16="http://schemas.microsoft.com/office/drawing/2014/main" id="{854971A6-96C4-432B-AC0E-6DB3A351A4B6}"/>
                  </a:ext>
                </a:extLst>
              </p:cNvPr>
              <p:cNvSpPr/>
              <p:nvPr/>
            </p:nvSpPr>
            <p:spPr>
              <a:xfrm>
                <a:off x="1332439" y="3457127"/>
                <a:ext cx="3711272" cy="1785104"/>
              </a:xfrm>
              <a:prstGeom prst="rect">
                <a:avLst/>
              </a:prstGeom>
            </p:spPr>
            <p:txBody>
              <a:bodyPr wrap="none"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0" b="1" i="0" u="none" strike="noStrike" kern="1200" cap="none" spc="0" normalizeH="0" baseline="0" noProof="0" dirty="0">
                    <a:ln>
                      <a:noFill/>
                    </a:ln>
                    <a:solidFill>
                      <a:srgbClr val="2C5E4F"/>
                    </a:solidFill>
                    <a:effectLst/>
                    <a:uLnTx/>
                    <a:uFillTx/>
                    <a:latin typeface="Arial"/>
                    <a:ea typeface="+mn-ea"/>
                    <a:cs typeface="+mn-cs"/>
                  </a:rPr>
                  <a:t>1,002</a:t>
                </a:r>
              </a:p>
            </p:txBody>
          </p:sp>
          <p:sp>
            <p:nvSpPr>
              <p:cNvPr id="9" name="Rectangle 8">
                <a:extLst>
                  <a:ext uri="{FF2B5EF4-FFF2-40B4-BE49-F238E27FC236}">
                    <a16:creationId xmlns:a16="http://schemas.microsoft.com/office/drawing/2014/main" id="{46A3A125-E71A-4771-93F9-077582A1177C}"/>
                  </a:ext>
                </a:extLst>
              </p:cNvPr>
              <p:cNvSpPr/>
              <p:nvPr/>
            </p:nvSpPr>
            <p:spPr>
              <a:xfrm>
                <a:off x="5378309" y="4187326"/>
                <a:ext cx="2472152" cy="307777"/>
              </a:xfrm>
              <a:prstGeom prst="rect">
                <a:avLst/>
              </a:prstGeom>
            </p:spPr>
            <p:txBody>
              <a:bodyPr wrap="none"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2">
                        <a:lumMod val="50000"/>
                      </a:schemeClr>
                    </a:solidFill>
                    <a:effectLst/>
                    <a:uLnTx/>
                    <a:uFillTx/>
                    <a:latin typeface="Arial"/>
                    <a:ea typeface="+mn-ea"/>
                    <a:cs typeface="+mn-cs"/>
                  </a:rPr>
                  <a:t>Number of ESG strategies</a:t>
                </a:r>
                <a:r>
                  <a:rPr kumimoji="0" lang="en-US" sz="1400" b="1" i="0" u="none" strike="noStrike" kern="1200" cap="none" spc="0" normalizeH="0" baseline="30000" noProof="0" dirty="0">
                    <a:ln>
                      <a:noFill/>
                    </a:ln>
                    <a:solidFill>
                      <a:schemeClr val="bg2">
                        <a:lumMod val="50000"/>
                      </a:schemeClr>
                    </a:solidFill>
                    <a:effectLst/>
                    <a:uLnTx/>
                    <a:uFillTx/>
                    <a:latin typeface="Arial"/>
                    <a:ea typeface="+mn-ea"/>
                    <a:cs typeface="+mn-cs"/>
                  </a:rPr>
                  <a:t>1</a:t>
                </a:r>
              </a:p>
            </p:txBody>
          </p:sp>
        </p:grpSp>
        <p:grpSp>
          <p:nvGrpSpPr>
            <p:cNvPr id="10" name="Group 9">
              <a:extLst>
                <a:ext uri="{FF2B5EF4-FFF2-40B4-BE49-F238E27FC236}">
                  <a16:creationId xmlns:a16="http://schemas.microsoft.com/office/drawing/2014/main" id="{E2D13E14-446C-4393-8451-D8C410830544}"/>
                </a:ext>
              </a:extLst>
            </p:cNvPr>
            <p:cNvGrpSpPr/>
            <p:nvPr/>
          </p:nvGrpSpPr>
          <p:grpSpPr>
            <a:xfrm>
              <a:off x="1977531" y="4468429"/>
              <a:ext cx="6375594" cy="1785104"/>
              <a:chOff x="1418197" y="4461637"/>
              <a:chExt cx="6375594" cy="1785104"/>
            </a:xfrm>
          </p:grpSpPr>
          <p:sp>
            <p:nvSpPr>
              <p:cNvPr id="11" name="Rectangle 10">
                <a:extLst>
                  <a:ext uri="{FF2B5EF4-FFF2-40B4-BE49-F238E27FC236}">
                    <a16:creationId xmlns:a16="http://schemas.microsoft.com/office/drawing/2014/main" id="{1ADFE461-05A7-4761-9B18-60862AA08654}"/>
                  </a:ext>
                </a:extLst>
              </p:cNvPr>
              <p:cNvSpPr/>
              <p:nvPr/>
            </p:nvSpPr>
            <p:spPr>
              <a:xfrm>
                <a:off x="1418197" y="4461637"/>
                <a:ext cx="3005951" cy="1785104"/>
              </a:xfrm>
              <a:prstGeom prst="rect">
                <a:avLst/>
              </a:prstGeom>
            </p:spPr>
            <p:txBody>
              <a:bodyPr wrap="none"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0" b="1" i="0" u="none" strike="noStrike" kern="1200" cap="none" spc="0" normalizeH="0" baseline="0" noProof="0" dirty="0">
                    <a:ln>
                      <a:noFill/>
                    </a:ln>
                    <a:solidFill>
                      <a:srgbClr val="90A511"/>
                    </a:solidFill>
                    <a:effectLst/>
                    <a:uLnTx/>
                    <a:uFillTx/>
                    <a:latin typeface="Arial"/>
                    <a:ea typeface="+mn-ea"/>
                    <a:cs typeface="+mn-cs"/>
                  </a:rPr>
                  <a:t>82%</a:t>
                </a:r>
              </a:p>
            </p:txBody>
          </p:sp>
          <p:sp>
            <p:nvSpPr>
              <p:cNvPr id="12" name="Rectangle 11">
                <a:extLst>
                  <a:ext uri="{FF2B5EF4-FFF2-40B4-BE49-F238E27FC236}">
                    <a16:creationId xmlns:a16="http://schemas.microsoft.com/office/drawing/2014/main" id="{DDA13F7D-2C41-4F7F-8E54-2051E497D82B}"/>
                  </a:ext>
                </a:extLst>
              </p:cNvPr>
              <p:cNvSpPr/>
              <p:nvPr/>
            </p:nvSpPr>
            <p:spPr>
              <a:xfrm>
                <a:off x="4768667" y="5092579"/>
                <a:ext cx="3025124" cy="523220"/>
              </a:xfrm>
              <a:prstGeom prst="rect">
                <a:avLst/>
              </a:prstGeom>
            </p:spPr>
            <p:txBody>
              <a:bodyPr wrap="none"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2">
                        <a:lumMod val="50000"/>
                      </a:schemeClr>
                    </a:solidFill>
                    <a:effectLst/>
                    <a:uLnTx/>
                    <a:uFillTx/>
                    <a:latin typeface="Arial"/>
                    <a:ea typeface="+mn-ea"/>
                    <a:cs typeface="+mn-cs"/>
                  </a:rPr>
                  <a:t>S&amp;P 500 companies now publish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2">
                        <a:lumMod val="50000"/>
                      </a:schemeClr>
                    </a:solidFill>
                    <a:effectLst/>
                    <a:uLnTx/>
                    <a:uFillTx/>
                    <a:latin typeface="Arial"/>
                    <a:ea typeface="+mn-ea"/>
                    <a:cs typeface="+mn-cs"/>
                  </a:rPr>
                  <a:t>sustainability reports</a:t>
                </a:r>
                <a:r>
                  <a:rPr kumimoji="0" lang="en-US" sz="1400" b="1" i="0" u="none" strike="noStrike" kern="1200" cap="none" spc="0" normalizeH="0" baseline="30000" noProof="0" dirty="0">
                    <a:ln>
                      <a:noFill/>
                    </a:ln>
                    <a:solidFill>
                      <a:schemeClr val="bg2">
                        <a:lumMod val="50000"/>
                      </a:schemeClr>
                    </a:solidFill>
                    <a:effectLst/>
                    <a:uLnTx/>
                    <a:uFillTx/>
                    <a:latin typeface="Arial"/>
                    <a:ea typeface="+mn-ea"/>
                    <a:cs typeface="+mn-cs"/>
                  </a:rPr>
                  <a:t>2</a:t>
                </a:r>
              </a:p>
            </p:txBody>
          </p:sp>
        </p:grpSp>
        <p:grpSp>
          <p:nvGrpSpPr>
            <p:cNvPr id="13" name="Group 12">
              <a:extLst>
                <a:ext uri="{FF2B5EF4-FFF2-40B4-BE49-F238E27FC236}">
                  <a16:creationId xmlns:a16="http://schemas.microsoft.com/office/drawing/2014/main" id="{59C4C3F7-10AB-4328-852D-E299C9E822DB}"/>
                </a:ext>
              </a:extLst>
            </p:cNvPr>
            <p:cNvGrpSpPr/>
            <p:nvPr/>
          </p:nvGrpSpPr>
          <p:grpSpPr>
            <a:xfrm>
              <a:off x="2405708" y="2381757"/>
              <a:ext cx="7710260" cy="1785104"/>
              <a:chOff x="506092" y="2427217"/>
              <a:chExt cx="7710260" cy="1785104"/>
            </a:xfrm>
          </p:grpSpPr>
          <p:sp>
            <p:nvSpPr>
              <p:cNvPr id="14" name="Rectangle 13">
                <a:extLst>
                  <a:ext uri="{FF2B5EF4-FFF2-40B4-BE49-F238E27FC236}">
                    <a16:creationId xmlns:a16="http://schemas.microsoft.com/office/drawing/2014/main" id="{89FFC96B-67EF-41AD-95B5-495D7F0A06AE}"/>
                  </a:ext>
                </a:extLst>
              </p:cNvPr>
              <p:cNvSpPr/>
              <p:nvPr/>
            </p:nvSpPr>
            <p:spPr>
              <a:xfrm>
                <a:off x="5765040" y="3066627"/>
                <a:ext cx="2451312" cy="523220"/>
              </a:xfrm>
              <a:prstGeom prst="rect">
                <a:avLst/>
              </a:prstGeom>
              <a:effectLst/>
            </p:spPr>
            <p:txBody>
              <a:bodyPr wrap="none"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2">
                        <a:lumMod val="50000"/>
                      </a:schemeClr>
                    </a:solidFill>
                    <a:effectLst/>
                    <a:uLnTx/>
                    <a:uFillTx/>
                    <a:latin typeface="Arial"/>
                    <a:ea typeface="+mn-ea"/>
                    <a:cs typeface="+mn-cs"/>
                  </a:rPr>
                  <a:t>Dollars under professional</a:t>
                </a:r>
                <a:br>
                  <a:rPr kumimoji="0" lang="en-US" sz="1400" b="1" i="0" u="none" strike="noStrike" kern="1200" cap="none" spc="0" normalizeH="0" baseline="0" noProof="0" dirty="0">
                    <a:ln>
                      <a:noFill/>
                    </a:ln>
                    <a:solidFill>
                      <a:schemeClr val="bg2">
                        <a:lumMod val="50000"/>
                      </a:schemeClr>
                    </a:solidFill>
                    <a:effectLst/>
                    <a:uLnTx/>
                    <a:uFillTx/>
                    <a:latin typeface="Arial"/>
                    <a:ea typeface="+mn-ea"/>
                    <a:cs typeface="+mn-cs"/>
                  </a:rPr>
                </a:br>
                <a:r>
                  <a:rPr kumimoji="0" lang="en-US" sz="1400" b="1" i="0" u="none" strike="noStrike" kern="1200" cap="none" spc="0" normalizeH="0" baseline="0" noProof="0" dirty="0">
                    <a:ln>
                      <a:noFill/>
                    </a:ln>
                    <a:solidFill>
                      <a:schemeClr val="bg2">
                        <a:lumMod val="50000"/>
                      </a:schemeClr>
                    </a:solidFill>
                    <a:effectLst/>
                    <a:uLnTx/>
                    <a:uFillTx/>
                    <a:latin typeface="Arial"/>
                    <a:ea typeface="+mn-ea"/>
                    <a:cs typeface="+mn-cs"/>
                  </a:rPr>
                  <a:t>management in SRI</a:t>
                </a:r>
                <a:r>
                  <a:rPr kumimoji="0" lang="en-US" sz="1400" b="1" i="0" u="none" strike="noStrike" kern="1200" cap="none" spc="0" normalizeH="0" baseline="30000" noProof="0" dirty="0">
                    <a:ln>
                      <a:noFill/>
                    </a:ln>
                    <a:solidFill>
                      <a:schemeClr val="bg2">
                        <a:lumMod val="50000"/>
                      </a:schemeClr>
                    </a:solidFill>
                    <a:effectLst/>
                    <a:uLnTx/>
                    <a:uFillTx/>
                    <a:latin typeface="Arial"/>
                    <a:ea typeface="+mn-ea"/>
                    <a:cs typeface="+mn-cs"/>
                  </a:rPr>
                  <a:t>1</a:t>
                </a:r>
              </a:p>
            </p:txBody>
          </p:sp>
          <p:sp>
            <p:nvSpPr>
              <p:cNvPr id="15" name="Rectangle 14">
                <a:extLst>
                  <a:ext uri="{FF2B5EF4-FFF2-40B4-BE49-F238E27FC236}">
                    <a16:creationId xmlns:a16="http://schemas.microsoft.com/office/drawing/2014/main" id="{AFA49B9E-6993-42FB-A3D6-23257916A603}"/>
                  </a:ext>
                </a:extLst>
              </p:cNvPr>
              <p:cNvSpPr/>
              <p:nvPr/>
            </p:nvSpPr>
            <p:spPr>
              <a:xfrm>
                <a:off x="506092" y="2427217"/>
                <a:ext cx="4830168" cy="1785104"/>
              </a:xfrm>
              <a:prstGeom prst="rect">
                <a:avLst/>
              </a:prstGeom>
            </p:spPr>
            <p:txBody>
              <a:bodyPr wrap="none"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0" b="1" i="0" u="none" strike="noStrike" kern="1200" cap="none" spc="0" normalizeH="0" baseline="0" noProof="0" dirty="0">
                    <a:ln>
                      <a:noFill/>
                    </a:ln>
                    <a:solidFill>
                      <a:srgbClr val="CA7700"/>
                    </a:solidFill>
                    <a:effectLst/>
                    <a:uLnTx/>
                    <a:uFillTx/>
                    <a:latin typeface="Arial"/>
                    <a:ea typeface="+mn-ea"/>
                    <a:cs typeface="+mn-cs"/>
                  </a:rPr>
                  <a:t>1</a:t>
                </a:r>
                <a:r>
                  <a:rPr kumimoji="0" lang="en-US" sz="7200" b="1" i="0" u="none" strike="noStrike" kern="1200" cap="none" spc="0" normalizeH="0" baseline="0" noProof="0" dirty="0">
                    <a:ln>
                      <a:noFill/>
                    </a:ln>
                    <a:solidFill>
                      <a:srgbClr val="CA7700"/>
                    </a:solidFill>
                    <a:effectLst/>
                    <a:uLnTx/>
                    <a:uFillTx/>
                    <a:latin typeface="Arial"/>
                    <a:ea typeface="+mn-ea"/>
                    <a:cs typeface="+mn-cs"/>
                  </a:rPr>
                  <a:t> out of </a:t>
                </a:r>
                <a:r>
                  <a:rPr kumimoji="0" lang="en-US" sz="11000" b="1" i="0" u="none" strike="noStrike" kern="1200" cap="none" spc="0" normalizeH="0" baseline="0" noProof="0" dirty="0">
                    <a:ln>
                      <a:noFill/>
                    </a:ln>
                    <a:solidFill>
                      <a:srgbClr val="CA7700"/>
                    </a:solidFill>
                    <a:effectLst/>
                    <a:uLnTx/>
                    <a:uFillTx/>
                    <a:latin typeface="Arial"/>
                    <a:ea typeface="+mn-ea"/>
                    <a:cs typeface="+mn-cs"/>
                  </a:rPr>
                  <a:t>5</a:t>
                </a:r>
              </a:p>
            </p:txBody>
          </p:sp>
        </p:grpSp>
        <p:cxnSp>
          <p:nvCxnSpPr>
            <p:cNvPr id="16" name="Straight Connector 15">
              <a:extLst>
                <a:ext uri="{FF2B5EF4-FFF2-40B4-BE49-F238E27FC236}">
                  <a16:creationId xmlns:a16="http://schemas.microsoft.com/office/drawing/2014/main" id="{3A6E50E3-02F6-4A08-AD19-096488308F96}"/>
                </a:ext>
              </a:extLst>
            </p:cNvPr>
            <p:cNvCxnSpPr/>
            <p:nvPr/>
          </p:nvCxnSpPr>
          <p:spPr>
            <a:xfrm>
              <a:off x="1972947" y="4831311"/>
              <a:ext cx="6583680" cy="0"/>
            </a:xfrm>
            <a:prstGeom prst="line">
              <a:avLst/>
            </a:prstGeom>
            <a:noFill/>
            <a:ln w="19050" cap="flat" cmpd="sng" algn="ctr">
              <a:solidFill>
                <a:srgbClr val="1F2123">
                  <a:lumMod val="50000"/>
                  <a:lumOff val="50000"/>
                </a:srgbClr>
              </a:solidFill>
              <a:prstDash val="sysDot"/>
            </a:ln>
            <a:effectLst/>
          </p:spPr>
        </p:cxnSp>
        <p:cxnSp>
          <p:nvCxnSpPr>
            <p:cNvPr id="17" name="Straight Connector 16">
              <a:extLst>
                <a:ext uri="{FF2B5EF4-FFF2-40B4-BE49-F238E27FC236}">
                  <a16:creationId xmlns:a16="http://schemas.microsoft.com/office/drawing/2014/main" id="{F45F5056-05E4-4295-BBC8-1C431AE1452D}"/>
                </a:ext>
              </a:extLst>
            </p:cNvPr>
            <p:cNvCxnSpPr/>
            <p:nvPr/>
          </p:nvCxnSpPr>
          <p:spPr>
            <a:xfrm>
              <a:off x="1985475" y="3776659"/>
              <a:ext cx="6583680" cy="0"/>
            </a:xfrm>
            <a:prstGeom prst="line">
              <a:avLst/>
            </a:prstGeom>
            <a:noFill/>
            <a:ln w="19050" cap="flat" cmpd="sng" algn="ctr">
              <a:solidFill>
                <a:srgbClr val="1F2123">
                  <a:lumMod val="50000"/>
                  <a:lumOff val="50000"/>
                </a:srgbClr>
              </a:solidFill>
              <a:prstDash val="sysDot"/>
            </a:ln>
            <a:effectLst/>
          </p:spPr>
        </p:cxnSp>
        <p:cxnSp>
          <p:nvCxnSpPr>
            <p:cNvPr id="18" name="Straight Connector 17">
              <a:extLst>
                <a:ext uri="{FF2B5EF4-FFF2-40B4-BE49-F238E27FC236}">
                  <a16:creationId xmlns:a16="http://schemas.microsoft.com/office/drawing/2014/main" id="{9618904B-86C7-4425-A2A9-A4E665850A49}"/>
                </a:ext>
              </a:extLst>
            </p:cNvPr>
            <p:cNvCxnSpPr/>
            <p:nvPr/>
          </p:nvCxnSpPr>
          <p:spPr>
            <a:xfrm>
              <a:off x="1972949" y="2784978"/>
              <a:ext cx="6583680" cy="0"/>
            </a:xfrm>
            <a:prstGeom prst="line">
              <a:avLst/>
            </a:prstGeom>
            <a:noFill/>
            <a:ln w="19050" cap="flat" cmpd="sng" algn="ctr">
              <a:solidFill>
                <a:srgbClr val="1F2123">
                  <a:lumMod val="50000"/>
                  <a:lumOff val="50000"/>
                </a:srgbClr>
              </a:solidFill>
              <a:prstDash val="sysDot"/>
            </a:ln>
            <a:effectLst/>
          </p:spPr>
        </p:cxnSp>
        <p:cxnSp>
          <p:nvCxnSpPr>
            <p:cNvPr id="19" name="Straight Connector 18">
              <a:extLst>
                <a:ext uri="{FF2B5EF4-FFF2-40B4-BE49-F238E27FC236}">
                  <a16:creationId xmlns:a16="http://schemas.microsoft.com/office/drawing/2014/main" id="{F4872F08-D1CF-49E6-B838-315B8B6BB625}"/>
                </a:ext>
              </a:extLst>
            </p:cNvPr>
            <p:cNvCxnSpPr/>
            <p:nvPr/>
          </p:nvCxnSpPr>
          <p:spPr>
            <a:xfrm>
              <a:off x="2448935" y="5873800"/>
              <a:ext cx="6583680" cy="0"/>
            </a:xfrm>
            <a:prstGeom prst="line">
              <a:avLst/>
            </a:prstGeom>
            <a:noFill/>
            <a:ln w="19050" cap="flat" cmpd="sng" algn="ctr">
              <a:solidFill>
                <a:srgbClr val="1F2123">
                  <a:lumMod val="50000"/>
                  <a:lumOff val="50000"/>
                </a:srgbClr>
              </a:solidFill>
              <a:prstDash val="sysDot"/>
            </a:ln>
            <a:effectLst/>
          </p:spPr>
        </p:cxnSp>
      </p:grpSp>
      <p:sp>
        <p:nvSpPr>
          <p:cNvPr id="20" name="Rectangle 19"/>
          <p:cNvSpPr/>
          <p:nvPr/>
        </p:nvSpPr>
        <p:spPr>
          <a:xfrm>
            <a:off x="0" y="6400409"/>
            <a:ext cx="12192000" cy="5684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Rectangle 20"/>
          <p:cNvSpPr/>
          <p:nvPr/>
        </p:nvSpPr>
        <p:spPr>
          <a:xfrm>
            <a:off x="0" y="6345753"/>
            <a:ext cx="12192000" cy="138137"/>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Title 4">
            <a:extLst>
              <a:ext uri="{FF2B5EF4-FFF2-40B4-BE49-F238E27FC236}">
                <a16:creationId xmlns:a16="http://schemas.microsoft.com/office/drawing/2014/main" id="{1E22975E-435D-4428-815E-CFE79995AD1A}"/>
              </a:ext>
            </a:extLst>
          </p:cNvPr>
          <p:cNvSpPr txBox="1">
            <a:spLocks/>
          </p:cNvSpPr>
          <p:nvPr/>
        </p:nvSpPr>
        <p:spPr>
          <a:xfrm>
            <a:off x="0" y="588723"/>
            <a:ext cx="12192000" cy="8085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00853E"/>
                </a:solidFill>
                <a:latin typeface="Arial" panose="020B0604020202020204" pitchFamily="34" charset="0"/>
                <a:cs typeface="Arial" panose="020B0604020202020204" pitchFamily="34" charset="0"/>
              </a:rPr>
              <a:t>Responsible Investing Has Gone Mainstream</a:t>
            </a:r>
          </a:p>
        </p:txBody>
      </p:sp>
      <p:sp>
        <p:nvSpPr>
          <p:cNvPr id="2" name="Rectangle 1">
            <a:extLst>
              <a:ext uri="{FF2B5EF4-FFF2-40B4-BE49-F238E27FC236}">
                <a16:creationId xmlns:a16="http://schemas.microsoft.com/office/drawing/2014/main" id="{9014BD67-E275-E512-3369-0B6FBD58F45F}"/>
              </a:ext>
            </a:extLst>
          </p:cNvPr>
          <p:cNvSpPr/>
          <p:nvPr/>
        </p:nvSpPr>
        <p:spPr>
          <a:xfrm>
            <a:off x="-28577" y="1500722"/>
            <a:ext cx="12527280" cy="91440"/>
          </a:xfrm>
          <a:prstGeom prst="rect">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F88B4E4-F608-9F81-D2C6-9A6872E2C613}"/>
              </a:ext>
            </a:extLst>
          </p:cNvPr>
          <p:cNvSpPr/>
          <p:nvPr/>
        </p:nvSpPr>
        <p:spPr>
          <a:xfrm>
            <a:off x="-76200" y="1688657"/>
            <a:ext cx="12618720" cy="127209"/>
          </a:xfrm>
          <a:prstGeom prst="rect">
            <a:avLst/>
          </a:prstGeom>
          <a:solidFill>
            <a:srgbClr val="0048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537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400409"/>
            <a:ext cx="12192000" cy="5684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Rectangle 14"/>
          <p:cNvSpPr/>
          <p:nvPr/>
        </p:nvSpPr>
        <p:spPr>
          <a:xfrm>
            <a:off x="0" y="6345753"/>
            <a:ext cx="12192000" cy="138137"/>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Title 4">
            <a:extLst>
              <a:ext uri="{FF2B5EF4-FFF2-40B4-BE49-F238E27FC236}">
                <a16:creationId xmlns:a16="http://schemas.microsoft.com/office/drawing/2014/main" id="{1E22975E-435D-4428-815E-CFE79995AD1A}"/>
              </a:ext>
            </a:extLst>
          </p:cNvPr>
          <p:cNvSpPr txBox="1">
            <a:spLocks/>
          </p:cNvSpPr>
          <p:nvPr/>
        </p:nvSpPr>
        <p:spPr>
          <a:xfrm>
            <a:off x="0" y="588723"/>
            <a:ext cx="12192000" cy="8085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00853E"/>
                </a:solidFill>
                <a:latin typeface="Arial" panose="020B0604020202020204" pitchFamily="34" charset="0"/>
                <a:cs typeface="Arial" panose="020B0604020202020204" pitchFamily="34" charset="0"/>
              </a:rPr>
              <a:t>How has ESG performed?</a:t>
            </a:r>
          </a:p>
        </p:txBody>
      </p:sp>
      <p:pic>
        <p:nvPicPr>
          <p:cNvPr id="9" name="Picture 8">
            <a:extLst>
              <a:ext uri="{FF2B5EF4-FFF2-40B4-BE49-F238E27FC236}">
                <a16:creationId xmlns:a16="http://schemas.microsoft.com/office/drawing/2014/main" id="{0BB4693D-8954-37CF-37C5-40BE286F3C3D}"/>
              </a:ext>
            </a:extLst>
          </p:cNvPr>
          <p:cNvPicPr>
            <a:picLocks noChangeAspect="1"/>
          </p:cNvPicPr>
          <p:nvPr/>
        </p:nvPicPr>
        <p:blipFill>
          <a:blip r:embed="rId3"/>
          <a:stretch>
            <a:fillRect/>
          </a:stretch>
        </p:blipFill>
        <p:spPr>
          <a:xfrm>
            <a:off x="175511" y="2376423"/>
            <a:ext cx="5800436" cy="2414562"/>
          </a:xfrm>
          <a:prstGeom prst="rect">
            <a:avLst/>
          </a:prstGeom>
        </p:spPr>
      </p:pic>
      <p:pic>
        <p:nvPicPr>
          <p:cNvPr id="11" name="Picture 10">
            <a:extLst>
              <a:ext uri="{FF2B5EF4-FFF2-40B4-BE49-F238E27FC236}">
                <a16:creationId xmlns:a16="http://schemas.microsoft.com/office/drawing/2014/main" id="{03990C11-FDD2-B68C-578A-3C2F6E985B69}"/>
              </a:ext>
            </a:extLst>
          </p:cNvPr>
          <p:cNvPicPr>
            <a:picLocks noChangeAspect="1"/>
          </p:cNvPicPr>
          <p:nvPr/>
        </p:nvPicPr>
        <p:blipFill>
          <a:blip r:embed="rId4"/>
          <a:stretch>
            <a:fillRect/>
          </a:stretch>
        </p:blipFill>
        <p:spPr>
          <a:xfrm>
            <a:off x="6257217" y="2376422"/>
            <a:ext cx="5812432" cy="2414563"/>
          </a:xfrm>
          <a:prstGeom prst="rect">
            <a:avLst/>
          </a:prstGeom>
        </p:spPr>
      </p:pic>
      <p:sp>
        <p:nvSpPr>
          <p:cNvPr id="21" name="TextBox 20">
            <a:extLst>
              <a:ext uri="{FF2B5EF4-FFF2-40B4-BE49-F238E27FC236}">
                <a16:creationId xmlns:a16="http://schemas.microsoft.com/office/drawing/2014/main" id="{E30B16F2-5131-B8F8-06CF-EFBD82135580}"/>
              </a:ext>
            </a:extLst>
          </p:cNvPr>
          <p:cNvSpPr txBox="1"/>
          <p:nvPr/>
        </p:nvSpPr>
        <p:spPr>
          <a:xfrm>
            <a:off x="0" y="5652893"/>
            <a:ext cx="12191999" cy="830997"/>
          </a:xfrm>
          <a:prstGeom prst="rect">
            <a:avLst/>
          </a:prstGeom>
          <a:noFill/>
        </p:spPr>
        <p:txBody>
          <a:bodyPr wrap="square">
            <a:spAutoFit/>
          </a:bodyPr>
          <a:lstStyle/>
          <a:p>
            <a:r>
              <a:rPr lang="en-US" sz="1200" dirty="0">
                <a:solidFill>
                  <a:srgbClr val="444444"/>
                </a:solidFill>
                <a:latin typeface="Segoe UI" panose="020B0502040204020203" pitchFamily="34" charset="0"/>
                <a:ea typeface="Calibri" panose="020F0502020204030204" pitchFamily="34" charset="0"/>
              </a:rPr>
              <a:t>S&amp;P 500 ESG Leaders, S&amp;P500, S&amp;P SmallCap 600 ESG &amp; S&amp;P 600</a:t>
            </a:r>
            <a:r>
              <a:rPr lang="en-US" sz="1200" dirty="0">
                <a:solidFill>
                  <a:srgbClr val="444444"/>
                </a:solidFill>
                <a:effectLst/>
                <a:latin typeface="Segoe UI" panose="020B0502040204020203" pitchFamily="34" charset="0"/>
                <a:ea typeface="Calibri" panose="020F0502020204030204" pitchFamily="34" charset="0"/>
              </a:rPr>
              <a:t> are unmanaged indices which cannot be invested into directly.  Unmanaged index returns do not reflect fees, expenses, or sales charges.  Index performance is not indicative of the performance of any investment.  Past performance is no guarantee of future results.  More information can be found at </a:t>
            </a:r>
            <a:r>
              <a:rPr lang="en-US" sz="1200" dirty="0">
                <a:hlinkClick r:id="rId5"/>
              </a:rPr>
              <a:t>https://www.spglobal.com/spdji/en/indices/esg/sp-500-esg-index/#overview</a:t>
            </a:r>
            <a:r>
              <a:rPr lang="en-US" sz="1200" dirty="0"/>
              <a:t> &amp; </a:t>
            </a:r>
            <a:r>
              <a:rPr lang="en-US" sz="1200" dirty="0">
                <a:hlinkClick r:id="rId6"/>
              </a:rPr>
              <a:t>https://www.spglobal.com/spdji/en/indices/esg/sp-smallcap-600-esg-index/#overview</a:t>
            </a:r>
            <a:endParaRPr lang="en-US" sz="1200" dirty="0"/>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34ADC796-48A3-1FDB-1B3E-AC7B18A2B641}"/>
              </a:ext>
            </a:extLst>
          </p:cNvPr>
          <p:cNvSpPr/>
          <p:nvPr/>
        </p:nvSpPr>
        <p:spPr>
          <a:xfrm>
            <a:off x="-28577" y="1500722"/>
            <a:ext cx="12527280" cy="91440"/>
          </a:xfrm>
          <a:prstGeom prst="rect">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A7D987C-CBBB-2A24-5F40-4695A2DE3D3B}"/>
              </a:ext>
            </a:extLst>
          </p:cNvPr>
          <p:cNvSpPr/>
          <p:nvPr/>
        </p:nvSpPr>
        <p:spPr>
          <a:xfrm>
            <a:off x="-76200" y="1688657"/>
            <a:ext cx="12618720" cy="127209"/>
          </a:xfrm>
          <a:prstGeom prst="rect">
            <a:avLst/>
          </a:prstGeom>
          <a:solidFill>
            <a:srgbClr val="0048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1832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4A5EBB-8F35-449D-B894-4DF2544B4747}"/>
              </a:ext>
            </a:extLst>
          </p:cNvPr>
          <p:cNvSpPr txBox="1"/>
          <p:nvPr/>
        </p:nvSpPr>
        <p:spPr>
          <a:xfrm>
            <a:off x="419881" y="2494381"/>
            <a:ext cx="11389567" cy="4539704"/>
          </a:xfrm>
          <a:prstGeom prst="rect">
            <a:avLst/>
          </a:prstGeom>
          <a:noFill/>
        </p:spPr>
        <p:txBody>
          <a:bodyPr wrap="square" numCol="2" rtlCol="0">
            <a:spAutoFit/>
          </a:bodyPr>
          <a:lstStyle/>
          <a:p>
            <a:pPr marL="214313" indent="-214313" defTabSz="685800">
              <a:buFont typeface="Arial" panose="020B0604020202020204" pitchFamily="34" charset="0"/>
              <a:buChar char="•"/>
            </a:pPr>
            <a:r>
              <a:rPr lang="en-US" sz="1700" dirty="0">
                <a:solidFill>
                  <a:prstClr val="black"/>
                </a:solidFill>
                <a:latin typeface="Proforma Book" panose="02000603060000020004" pitchFamily="50" charset="0"/>
                <a:cs typeface="Arial" charset="0"/>
              </a:rPr>
              <a:t>Save Early</a:t>
            </a:r>
          </a:p>
          <a:p>
            <a:pPr marL="214313" indent="-214313" defTabSz="685800">
              <a:buFont typeface="Arial" panose="020B0604020202020204" pitchFamily="34" charset="0"/>
              <a:buChar char="•"/>
            </a:pPr>
            <a:endParaRPr lang="en-US" sz="1700" dirty="0">
              <a:solidFill>
                <a:prstClr val="black"/>
              </a:solidFill>
              <a:latin typeface="Proforma Book" panose="02000603060000020004" pitchFamily="50" charset="0"/>
              <a:cs typeface="Arial" charset="0"/>
            </a:endParaRPr>
          </a:p>
          <a:p>
            <a:pPr marL="214313" indent="-214313" defTabSz="685800">
              <a:buFont typeface="Arial" panose="020B0604020202020204" pitchFamily="34" charset="0"/>
              <a:buChar char="•"/>
            </a:pPr>
            <a:r>
              <a:rPr lang="en-US" sz="1700" dirty="0">
                <a:solidFill>
                  <a:prstClr val="black"/>
                </a:solidFill>
                <a:latin typeface="Proforma Book" panose="02000603060000020004" pitchFamily="50" charset="0"/>
                <a:cs typeface="Arial" charset="0"/>
              </a:rPr>
              <a:t>Get a Health Care Proxy and Durable Power of Attorney</a:t>
            </a:r>
          </a:p>
          <a:p>
            <a:pPr marL="214313" indent="-214313" defTabSz="685800">
              <a:buFont typeface="Arial" panose="020B0604020202020204" pitchFamily="34" charset="0"/>
              <a:buChar char="•"/>
            </a:pPr>
            <a:endParaRPr lang="en-US" sz="1700" dirty="0">
              <a:solidFill>
                <a:prstClr val="black"/>
              </a:solidFill>
              <a:latin typeface="Proforma Book" panose="02000603060000020004" pitchFamily="50" charset="0"/>
              <a:cs typeface="Arial" charset="0"/>
            </a:endParaRPr>
          </a:p>
          <a:p>
            <a:pPr marL="214313" indent="-214313" defTabSz="685800">
              <a:buFont typeface="Arial" panose="020B0604020202020204" pitchFamily="34" charset="0"/>
              <a:buChar char="•"/>
            </a:pPr>
            <a:r>
              <a:rPr lang="en-US" sz="1700" dirty="0">
                <a:solidFill>
                  <a:prstClr val="black"/>
                </a:solidFill>
                <a:latin typeface="Proforma Book" panose="02000603060000020004" pitchFamily="50" charset="0"/>
                <a:cs typeface="Arial" charset="0"/>
              </a:rPr>
              <a:t>Permanent and Emergency Guardians for Children</a:t>
            </a:r>
          </a:p>
          <a:p>
            <a:pPr marL="214313" indent="-214313" defTabSz="685800">
              <a:buFont typeface="Arial" panose="020B0604020202020204" pitchFamily="34" charset="0"/>
              <a:buChar char="•"/>
            </a:pPr>
            <a:endParaRPr lang="en-US" sz="1700" dirty="0">
              <a:solidFill>
                <a:prstClr val="black"/>
              </a:solidFill>
              <a:latin typeface="Proforma Book" panose="02000603060000020004" pitchFamily="50" charset="0"/>
              <a:cs typeface="Arial" charset="0"/>
            </a:endParaRPr>
          </a:p>
          <a:p>
            <a:pPr marL="214313" indent="-214313" defTabSz="685800">
              <a:buFont typeface="Arial" panose="020B0604020202020204" pitchFamily="34" charset="0"/>
              <a:buChar char="•"/>
            </a:pPr>
            <a:r>
              <a:rPr lang="en-US" sz="1700" dirty="0">
                <a:solidFill>
                  <a:prstClr val="black"/>
                </a:solidFill>
                <a:latin typeface="Proforma Book" panose="02000603060000020004" pitchFamily="50" charset="0"/>
                <a:cs typeface="Arial" charset="0"/>
              </a:rPr>
              <a:t>Stockpile cash before a home purchase</a:t>
            </a:r>
          </a:p>
          <a:p>
            <a:pPr marL="214313" indent="-214313" defTabSz="685800">
              <a:buFont typeface="Arial" panose="020B0604020202020204" pitchFamily="34" charset="0"/>
              <a:buChar char="•"/>
            </a:pPr>
            <a:endParaRPr lang="en-US" sz="1700" dirty="0">
              <a:solidFill>
                <a:prstClr val="black"/>
              </a:solidFill>
              <a:latin typeface="Proforma Book" panose="02000603060000020004" pitchFamily="50" charset="0"/>
              <a:cs typeface="Arial" charset="0"/>
            </a:endParaRPr>
          </a:p>
          <a:p>
            <a:pPr marL="214313" indent="-214313" defTabSz="685800">
              <a:buFont typeface="Arial" panose="020B0604020202020204" pitchFamily="34" charset="0"/>
              <a:buChar char="•"/>
            </a:pPr>
            <a:r>
              <a:rPr lang="en-US" sz="1700" dirty="0">
                <a:solidFill>
                  <a:prstClr val="black"/>
                </a:solidFill>
                <a:latin typeface="Proforma Book" panose="02000603060000020004" pitchFamily="50" charset="0"/>
                <a:cs typeface="Arial" charset="0"/>
              </a:rPr>
              <a:t>You can finance an education, but not retirement</a:t>
            </a:r>
          </a:p>
          <a:p>
            <a:pPr marL="214313" indent="-214313" defTabSz="685800">
              <a:buFont typeface="Arial" panose="020B0604020202020204" pitchFamily="34" charset="0"/>
              <a:buChar char="•"/>
            </a:pPr>
            <a:endParaRPr lang="en-US" sz="1700" dirty="0">
              <a:solidFill>
                <a:prstClr val="black"/>
              </a:solidFill>
              <a:latin typeface="Proforma Book" panose="02000603060000020004" pitchFamily="50" charset="0"/>
              <a:cs typeface="Arial" charset="0"/>
            </a:endParaRPr>
          </a:p>
          <a:p>
            <a:pPr marL="214313" indent="-214313" defTabSz="685800">
              <a:buFont typeface="Arial" panose="020B0604020202020204" pitchFamily="34" charset="0"/>
              <a:buChar char="•"/>
            </a:pPr>
            <a:r>
              <a:rPr lang="en-US" sz="1700" dirty="0">
                <a:solidFill>
                  <a:prstClr val="black"/>
                </a:solidFill>
                <a:latin typeface="Proforma Book" panose="02000603060000020004" pitchFamily="50" charset="0"/>
                <a:cs typeface="Arial" charset="0"/>
              </a:rPr>
              <a:t>Take your employer match</a:t>
            </a:r>
          </a:p>
          <a:p>
            <a:pPr marL="214313" indent="-214313" defTabSz="685800">
              <a:buFont typeface="Arial" panose="020B0604020202020204" pitchFamily="34" charset="0"/>
              <a:buChar char="•"/>
            </a:pPr>
            <a:endParaRPr lang="en-US" sz="1700" dirty="0">
              <a:solidFill>
                <a:prstClr val="black"/>
              </a:solidFill>
              <a:latin typeface="Proforma Book" panose="02000603060000020004" pitchFamily="50" charset="0"/>
              <a:cs typeface="Arial" charset="0"/>
            </a:endParaRPr>
          </a:p>
          <a:p>
            <a:pPr marL="214313" indent="-214313" defTabSz="685800">
              <a:buFont typeface="Arial" panose="020B0604020202020204" pitchFamily="34" charset="0"/>
              <a:buChar char="•"/>
            </a:pPr>
            <a:endParaRPr lang="en-US" sz="1700" dirty="0">
              <a:solidFill>
                <a:prstClr val="black"/>
              </a:solidFill>
              <a:latin typeface="Proforma Book" panose="02000603060000020004" pitchFamily="50" charset="0"/>
              <a:cs typeface="Arial" charset="0"/>
            </a:endParaRPr>
          </a:p>
          <a:p>
            <a:pPr marL="214313" indent="-214313" defTabSz="685800">
              <a:buFont typeface="Arial" panose="020B0604020202020204" pitchFamily="34" charset="0"/>
              <a:buChar char="•"/>
            </a:pPr>
            <a:endParaRPr lang="en-US" sz="1700" dirty="0">
              <a:solidFill>
                <a:prstClr val="black"/>
              </a:solidFill>
              <a:latin typeface="Proforma Book" panose="02000603060000020004" pitchFamily="50" charset="0"/>
              <a:cs typeface="Arial" charset="0"/>
            </a:endParaRPr>
          </a:p>
          <a:p>
            <a:pPr marL="214313" indent="-214313" defTabSz="685800">
              <a:buFont typeface="Arial" panose="020B0604020202020204" pitchFamily="34" charset="0"/>
              <a:buChar char="•"/>
            </a:pPr>
            <a:endParaRPr lang="en-US" sz="1700" dirty="0">
              <a:solidFill>
                <a:prstClr val="black"/>
              </a:solidFill>
              <a:latin typeface="Proforma Book" panose="02000603060000020004" pitchFamily="50" charset="0"/>
              <a:cs typeface="Arial" charset="0"/>
            </a:endParaRPr>
          </a:p>
          <a:p>
            <a:pPr marL="214313" indent="-214313" defTabSz="685800">
              <a:buFont typeface="Arial" panose="020B0604020202020204" pitchFamily="34" charset="0"/>
              <a:buChar char="•"/>
            </a:pPr>
            <a:endParaRPr lang="en-US" sz="1700" dirty="0">
              <a:solidFill>
                <a:prstClr val="black"/>
              </a:solidFill>
              <a:latin typeface="Proforma Book" panose="02000603060000020004" pitchFamily="50" charset="0"/>
              <a:cs typeface="Arial" charset="0"/>
            </a:endParaRPr>
          </a:p>
          <a:p>
            <a:pPr marL="214313" indent="-214313" defTabSz="685800">
              <a:buFont typeface="Arial" panose="020B0604020202020204" pitchFamily="34" charset="0"/>
              <a:buChar char="•"/>
            </a:pPr>
            <a:endParaRPr lang="en-US" sz="1700" dirty="0">
              <a:solidFill>
                <a:prstClr val="black"/>
              </a:solidFill>
              <a:latin typeface="Proforma Book" panose="02000603060000020004" pitchFamily="50" charset="0"/>
              <a:cs typeface="Arial" charset="0"/>
            </a:endParaRPr>
          </a:p>
          <a:p>
            <a:pPr marL="214313" indent="-214313" defTabSz="685800">
              <a:buFont typeface="Arial" panose="020B0604020202020204" pitchFamily="34" charset="0"/>
              <a:buChar char="•"/>
            </a:pPr>
            <a:r>
              <a:rPr lang="en-US" sz="1700" dirty="0">
                <a:solidFill>
                  <a:prstClr val="black"/>
                </a:solidFill>
                <a:latin typeface="Proforma Book" panose="02000603060000020004" pitchFamily="50" charset="0"/>
                <a:cs typeface="Arial" charset="0"/>
              </a:rPr>
              <a:t>Pay down your highest interest rate first</a:t>
            </a:r>
          </a:p>
          <a:p>
            <a:pPr marL="214313" indent="-214313" defTabSz="685800">
              <a:buFont typeface="Arial" panose="020B0604020202020204" pitchFamily="34" charset="0"/>
              <a:buChar char="•"/>
            </a:pPr>
            <a:endParaRPr lang="en-US" sz="1700" dirty="0">
              <a:solidFill>
                <a:prstClr val="black"/>
              </a:solidFill>
              <a:latin typeface="Proforma Book" panose="02000603060000020004" pitchFamily="50" charset="0"/>
              <a:cs typeface="Arial" charset="0"/>
            </a:endParaRPr>
          </a:p>
          <a:p>
            <a:pPr marL="214313" indent="-214313" defTabSz="685800">
              <a:buFont typeface="Arial" panose="020B0604020202020204" pitchFamily="34" charset="0"/>
              <a:buChar char="•"/>
            </a:pPr>
            <a:r>
              <a:rPr lang="en-US" sz="1700" dirty="0">
                <a:solidFill>
                  <a:prstClr val="black"/>
                </a:solidFill>
                <a:latin typeface="Proforma Book" panose="02000603060000020004" pitchFamily="50" charset="0"/>
                <a:cs typeface="Arial" charset="0"/>
              </a:rPr>
              <a:t>Plan for the worst</a:t>
            </a:r>
          </a:p>
          <a:p>
            <a:pPr marL="214313" indent="-214313" defTabSz="685800">
              <a:buFont typeface="Arial" panose="020B0604020202020204" pitchFamily="34" charset="0"/>
              <a:buChar char="•"/>
            </a:pPr>
            <a:endParaRPr lang="en-US" sz="1700" dirty="0">
              <a:solidFill>
                <a:prstClr val="black"/>
              </a:solidFill>
              <a:latin typeface="Proforma Book" panose="02000603060000020004" pitchFamily="50" charset="0"/>
              <a:cs typeface="Arial" charset="0"/>
            </a:endParaRPr>
          </a:p>
          <a:p>
            <a:pPr marL="214313" indent="-214313" defTabSz="685800">
              <a:buFont typeface="Arial" panose="020B0604020202020204" pitchFamily="34" charset="0"/>
              <a:buChar char="•"/>
            </a:pPr>
            <a:r>
              <a:rPr lang="en-US" sz="1700" dirty="0">
                <a:solidFill>
                  <a:prstClr val="black"/>
                </a:solidFill>
                <a:latin typeface="Proforma Book" panose="02000603060000020004" pitchFamily="50" charset="0"/>
                <a:cs typeface="Arial" charset="0"/>
              </a:rPr>
              <a:t>Write down your goal</a:t>
            </a:r>
          </a:p>
          <a:p>
            <a:pPr marL="214313" indent="-214313" defTabSz="685800">
              <a:buFont typeface="Arial" panose="020B0604020202020204" pitchFamily="34" charset="0"/>
              <a:buChar char="•"/>
            </a:pPr>
            <a:endParaRPr lang="en-US" sz="1700" dirty="0">
              <a:solidFill>
                <a:prstClr val="black"/>
              </a:solidFill>
              <a:latin typeface="Proforma Book" panose="02000603060000020004" pitchFamily="50" charset="0"/>
              <a:cs typeface="Arial" charset="0"/>
            </a:endParaRPr>
          </a:p>
          <a:p>
            <a:pPr marL="214313" indent="-214313" defTabSz="685800">
              <a:buFont typeface="Arial" panose="020B0604020202020204" pitchFamily="34" charset="0"/>
              <a:buChar char="•"/>
            </a:pPr>
            <a:r>
              <a:rPr lang="en-US" sz="1700" dirty="0">
                <a:solidFill>
                  <a:prstClr val="black"/>
                </a:solidFill>
                <a:latin typeface="Proforma Book" panose="02000603060000020004" pitchFamily="50" charset="0"/>
                <a:cs typeface="Arial" charset="0"/>
              </a:rPr>
              <a:t>Understand what you are paying and who you are paying it to</a:t>
            </a:r>
          </a:p>
          <a:p>
            <a:pPr marL="214313" indent="-214313" defTabSz="685800">
              <a:buFont typeface="Arial" panose="020B0604020202020204" pitchFamily="34" charset="0"/>
              <a:buChar char="•"/>
            </a:pPr>
            <a:endParaRPr lang="en-US" sz="1700" dirty="0">
              <a:solidFill>
                <a:prstClr val="black"/>
              </a:solidFill>
              <a:latin typeface="Proforma Book" panose="02000603060000020004" pitchFamily="50" charset="0"/>
              <a:cs typeface="Arial" charset="0"/>
            </a:endParaRPr>
          </a:p>
          <a:p>
            <a:pPr marL="214313" indent="-214313" defTabSz="685800">
              <a:buFont typeface="Arial" panose="020B0604020202020204" pitchFamily="34" charset="0"/>
              <a:buChar char="•"/>
            </a:pPr>
            <a:r>
              <a:rPr lang="en-US" sz="1700" dirty="0">
                <a:solidFill>
                  <a:prstClr val="black"/>
                </a:solidFill>
                <a:latin typeface="Proforma Book" panose="02000603060000020004" pitchFamily="50" charset="0"/>
                <a:cs typeface="Arial" charset="0"/>
              </a:rPr>
              <a:t>Buy low and sell high</a:t>
            </a:r>
          </a:p>
          <a:p>
            <a:pPr marL="214313" indent="-214313" defTabSz="685800">
              <a:buFont typeface="Arial" panose="020B0604020202020204" pitchFamily="34" charset="0"/>
              <a:buChar char="•"/>
            </a:pPr>
            <a:endParaRPr lang="en-US" sz="1700" dirty="0">
              <a:solidFill>
                <a:prstClr val="black"/>
              </a:solidFill>
              <a:latin typeface="Proforma Book" panose="02000603060000020004" pitchFamily="50" charset="0"/>
              <a:cs typeface="Arial" charset="0"/>
            </a:endParaRPr>
          </a:p>
          <a:p>
            <a:pPr marL="214313" indent="-214313" defTabSz="685800">
              <a:buFont typeface="Arial" panose="020B0604020202020204" pitchFamily="34" charset="0"/>
              <a:buChar char="•"/>
            </a:pPr>
            <a:r>
              <a:rPr lang="en-US" sz="1700" dirty="0">
                <a:solidFill>
                  <a:prstClr val="black"/>
                </a:solidFill>
                <a:latin typeface="Proforma Book" panose="02000603060000020004" pitchFamily="50" charset="0"/>
                <a:cs typeface="Arial" charset="0"/>
              </a:rPr>
              <a:t>If you don’t understand it, don’t invest</a:t>
            </a:r>
          </a:p>
        </p:txBody>
      </p:sp>
      <p:sp>
        <p:nvSpPr>
          <p:cNvPr id="3" name="Title 4">
            <a:extLst>
              <a:ext uri="{FF2B5EF4-FFF2-40B4-BE49-F238E27FC236}">
                <a16:creationId xmlns:a16="http://schemas.microsoft.com/office/drawing/2014/main" id="{33D221DC-E38E-F5E0-9CC3-8A94F5D91DB2}"/>
              </a:ext>
            </a:extLst>
          </p:cNvPr>
          <p:cNvSpPr txBox="1">
            <a:spLocks/>
          </p:cNvSpPr>
          <p:nvPr/>
        </p:nvSpPr>
        <p:spPr>
          <a:xfrm>
            <a:off x="0" y="588723"/>
            <a:ext cx="12192000" cy="8085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00853E"/>
                </a:solidFill>
                <a:latin typeface="Arial" panose="020B0604020202020204" pitchFamily="34" charset="0"/>
                <a:cs typeface="Arial" panose="020B0604020202020204" pitchFamily="34" charset="0"/>
              </a:rPr>
              <a:t>Most Important Takeaways</a:t>
            </a:r>
          </a:p>
        </p:txBody>
      </p:sp>
      <p:sp>
        <p:nvSpPr>
          <p:cNvPr id="6" name="Rectangle 5">
            <a:extLst>
              <a:ext uri="{FF2B5EF4-FFF2-40B4-BE49-F238E27FC236}">
                <a16:creationId xmlns:a16="http://schemas.microsoft.com/office/drawing/2014/main" id="{9E09E4E5-51CC-0214-BD1A-8C1E504F52CD}"/>
              </a:ext>
            </a:extLst>
          </p:cNvPr>
          <p:cNvSpPr/>
          <p:nvPr/>
        </p:nvSpPr>
        <p:spPr>
          <a:xfrm>
            <a:off x="-28577" y="1500722"/>
            <a:ext cx="12527280" cy="91440"/>
          </a:xfrm>
          <a:prstGeom prst="rect">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B9B4DB-088C-4DE0-7164-FF2C2A51DA49}"/>
              </a:ext>
            </a:extLst>
          </p:cNvPr>
          <p:cNvSpPr/>
          <p:nvPr/>
        </p:nvSpPr>
        <p:spPr>
          <a:xfrm>
            <a:off x="-76200" y="1688657"/>
            <a:ext cx="12618720" cy="127209"/>
          </a:xfrm>
          <a:prstGeom prst="rect">
            <a:avLst/>
          </a:prstGeom>
          <a:solidFill>
            <a:srgbClr val="0048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8528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a:extLst>
              <a:ext uri="{FF2B5EF4-FFF2-40B4-BE49-F238E27FC236}">
                <a16:creationId xmlns:a16="http://schemas.microsoft.com/office/drawing/2014/main" id="{30622A2E-C72A-4F69-8995-BCCC906A8D47}"/>
              </a:ext>
            </a:extLst>
          </p:cNvPr>
          <p:cNvSpPr>
            <a:spLocks noGrp="1"/>
          </p:cNvSpPr>
          <p:nvPr>
            <p:ph idx="1"/>
          </p:nvPr>
        </p:nvSpPr>
        <p:spPr>
          <a:xfrm>
            <a:off x="882344" y="2084994"/>
            <a:ext cx="7001499" cy="4145161"/>
          </a:xfrm>
        </p:spPr>
        <p:txBody>
          <a:bodyPr anchor="ctr">
            <a:normAutofit/>
          </a:bodyPr>
          <a:lstStyle/>
          <a:p>
            <a:pPr marL="7938" lvl="2" indent="0">
              <a:spcBef>
                <a:spcPts val="0"/>
              </a:spcBef>
              <a:spcAft>
                <a:spcPts val="1800"/>
              </a:spcAft>
              <a:buNone/>
            </a:pPr>
            <a:r>
              <a:rPr lang="en-US" sz="2800" b="1" dirty="0">
                <a:solidFill>
                  <a:schemeClr val="bg2">
                    <a:lumMod val="50000"/>
                  </a:schemeClr>
                </a:solidFill>
                <a:latin typeface="Arial" panose="020B0604020202020204" pitchFamily="34" charset="0"/>
                <a:cs typeface="Arial" panose="020B0604020202020204" pitchFamily="34" charset="0"/>
              </a:rPr>
              <a:t>Talk with your financial advisor about:</a:t>
            </a:r>
          </a:p>
          <a:p>
            <a:pPr marL="687388" lvl="3" indent="-342900">
              <a:spcBef>
                <a:spcPts val="0"/>
              </a:spcBef>
              <a:spcAft>
                <a:spcPts val="18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Aligning your portfolio with your goals and values</a:t>
            </a:r>
          </a:p>
          <a:p>
            <a:pPr marL="687388" lvl="3" indent="-342900">
              <a:spcBef>
                <a:spcPts val="0"/>
              </a:spcBef>
              <a:spcAft>
                <a:spcPts val="18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Understanding the role Responsible Investing can play in your long-term financial plans</a:t>
            </a:r>
          </a:p>
          <a:p>
            <a:pPr marL="687388" lvl="3" indent="-342900">
              <a:spcBef>
                <a:spcPts val="0"/>
              </a:spcBef>
              <a:spcAft>
                <a:spcPts val="18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Building a portfolio with Responsible Investments</a:t>
            </a:r>
          </a:p>
          <a:p>
            <a:pPr marL="687388" lvl="3" indent="-342900">
              <a:spcBef>
                <a:spcPts val="0"/>
              </a:spcBef>
              <a:spcAft>
                <a:spcPts val="18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Comment Card</a:t>
            </a:r>
          </a:p>
          <a:p>
            <a:pPr marL="687388" lvl="3" indent="-342900">
              <a:spcBef>
                <a:spcPts val="0"/>
              </a:spcBef>
              <a:spcAft>
                <a:spcPts val="18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Public Speaking</a:t>
            </a:r>
          </a:p>
          <a:p>
            <a:pPr marL="687388" lvl="3" indent="-342900">
              <a:spcBef>
                <a:spcPts val="0"/>
              </a:spcBef>
              <a:spcAft>
                <a:spcPts val="18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Free Consultation</a:t>
            </a:r>
          </a:p>
        </p:txBody>
      </p:sp>
      <p:sp>
        <p:nvSpPr>
          <p:cNvPr id="4" name="Rectangle 3"/>
          <p:cNvSpPr/>
          <p:nvPr/>
        </p:nvSpPr>
        <p:spPr>
          <a:xfrm>
            <a:off x="0" y="6400409"/>
            <a:ext cx="12192000" cy="5684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4"/>
          <p:cNvSpPr/>
          <p:nvPr/>
        </p:nvSpPr>
        <p:spPr>
          <a:xfrm>
            <a:off x="0" y="6345753"/>
            <a:ext cx="12192000" cy="138137"/>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Title 4">
            <a:extLst>
              <a:ext uri="{FF2B5EF4-FFF2-40B4-BE49-F238E27FC236}">
                <a16:creationId xmlns:a16="http://schemas.microsoft.com/office/drawing/2014/main" id="{1E22975E-435D-4428-815E-CFE79995AD1A}"/>
              </a:ext>
            </a:extLst>
          </p:cNvPr>
          <p:cNvSpPr txBox="1">
            <a:spLocks/>
          </p:cNvSpPr>
          <p:nvPr/>
        </p:nvSpPr>
        <p:spPr>
          <a:xfrm>
            <a:off x="0" y="588723"/>
            <a:ext cx="12192000" cy="8085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00853E"/>
                </a:solidFill>
                <a:latin typeface="Arial" panose="020B0604020202020204" pitchFamily="34" charset="0"/>
                <a:cs typeface="Arial" panose="020B0604020202020204" pitchFamily="34" charset="0"/>
              </a:rPr>
              <a:t>Getting Started With Responsible Investing</a:t>
            </a:r>
          </a:p>
        </p:txBody>
      </p:sp>
      <p:sp>
        <p:nvSpPr>
          <p:cNvPr id="9" name="TextBox 8">
            <a:extLst>
              <a:ext uri="{FF2B5EF4-FFF2-40B4-BE49-F238E27FC236}">
                <a16:creationId xmlns:a16="http://schemas.microsoft.com/office/drawing/2014/main" id="{4733DBFE-0F80-4EBE-87D4-18E41ED04849}"/>
              </a:ext>
            </a:extLst>
          </p:cNvPr>
          <p:cNvSpPr txBox="1"/>
          <p:nvPr/>
        </p:nvSpPr>
        <p:spPr>
          <a:xfrm>
            <a:off x="7883843" y="5860823"/>
            <a:ext cx="7675244" cy="369332"/>
          </a:xfrm>
          <a:prstGeom prst="rect">
            <a:avLst/>
          </a:prstGeom>
          <a:noFill/>
        </p:spPr>
        <p:txBody>
          <a:bodyPr wrap="square">
            <a:spAutoFit/>
          </a:bodyPr>
          <a:lstStyle/>
          <a:p>
            <a:r>
              <a:rPr lang="en-US" dirty="0"/>
              <a:t>https://forms.gle/MY2QMLYMPEsMWQaF6</a:t>
            </a:r>
          </a:p>
        </p:txBody>
      </p:sp>
      <p:pic>
        <p:nvPicPr>
          <p:cNvPr id="10" name="Picture 9">
            <a:extLst>
              <a:ext uri="{FF2B5EF4-FFF2-40B4-BE49-F238E27FC236}">
                <a16:creationId xmlns:a16="http://schemas.microsoft.com/office/drawing/2014/main" id="{042B0FA6-7EC3-49D4-B8D5-E55C9B465BBB}"/>
              </a:ext>
            </a:extLst>
          </p:cNvPr>
          <p:cNvPicPr>
            <a:picLocks noChangeAspect="1"/>
          </p:cNvPicPr>
          <p:nvPr/>
        </p:nvPicPr>
        <p:blipFill>
          <a:blip r:embed="rId3"/>
          <a:stretch>
            <a:fillRect/>
          </a:stretch>
        </p:blipFill>
        <p:spPr>
          <a:xfrm>
            <a:off x="9173004" y="2753844"/>
            <a:ext cx="2553056" cy="2534004"/>
          </a:xfrm>
          <a:prstGeom prst="rect">
            <a:avLst/>
          </a:prstGeom>
        </p:spPr>
      </p:pic>
      <p:sp>
        <p:nvSpPr>
          <p:cNvPr id="2" name="Rectangle 1">
            <a:extLst>
              <a:ext uri="{FF2B5EF4-FFF2-40B4-BE49-F238E27FC236}">
                <a16:creationId xmlns:a16="http://schemas.microsoft.com/office/drawing/2014/main" id="{02B9F9B9-6DB3-EDDB-82B0-DD6BF8693B18}"/>
              </a:ext>
            </a:extLst>
          </p:cNvPr>
          <p:cNvSpPr/>
          <p:nvPr/>
        </p:nvSpPr>
        <p:spPr>
          <a:xfrm>
            <a:off x="-28577" y="1500722"/>
            <a:ext cx="12527280" cy="91440"/>
          </a:xfrm>
          <a:prstGeom prst="rect">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60F273A-BA2B-18CF-7562-1B10E9A24B26}"/>
              </a:ext>
            </a:extLst>
          </p:cNvPr>
          <p:cNvSpPr/>
          <p:nvPr/>
        </p:nvSpPr>
        <p:spPr>
          <a:xfrm>
            <a:off x="-76200" y="1688657"/>
            <a:ext cx="12618720" cy="127209"/>
          </a:xfrm>
          <a:prstGeom prst="rect">
            <a:avLst/>
          </a:prstGeom>
          <a:solidFill>
            <a:srgbClr val="0048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4726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13460"/>
            <a:ext cx="10515600" cy="2370413"/>
          </a:xfrm>
        </p:spPr>
        <p:txBody>
          <a:bodyPr>
            <a:normAutofit lnSpcReduction="10000"/>
          </a:bodyPr>
          <a:lstStyle/>
          <a:p>
            <a:pPr marL="0" indent="0">
              <a:buNone/>
            </a:pPr>
            <a:r>
              <a:rPr lang="en-US" sz="2400" dirty="0"/>
              <a:t>The returns from socially responsible investing may be lower than if the adviser made decisions based solely on investment considerations. Content in this material is for general information only and not intended to provide specific advice or recommendations for any individual. All performance referenced is historical and is no guarantee of future results. All indices are unmanaged and may not be invested into directly. No strategy assures success or protects against loss. Investing involves risk including loss of principal.</a:t>
            </a:r>
          </a:p>
        </p:txBody>
      </p:sp>
      <p:sp>
        <p:nvSpPr>
          <p:cNvPr id="5" name="TextBox 4"/>
          <p:cNvSpPr txBox="1"/>
          <p:nvPr/>
        </p:nvSpPr>
        <p:spPr>
          <a:xfrm>
            <a:off x="-8659" y="5438263"/>
            <a:ext cx="12192000" cy="553998"/>
          </a:xfrm>
          <a:prstGeom prst="rect">
            <a:avLst/>
          </a:prstGeom>
          <a:noFill/>
        </p:spPr>
        <p:txBody>
          <a:bodyPr wrap="square" rtlCol="0">
            <a:spAutoFit/>
          </a:bodyPr>
          <a:lstStyle/>
          <a:p>
            <a:r>
              <a:rPr lang="en-US" sz="1000" dirty="0"/>
              <a:t>18-333 Financial planning offered through Northeast Planning Associates, Inc. (NPA), a registered investment adviser (RIA). Securities and advisory services offered through LPL Financial (LPL), an RIA and broker-dealer (BD), member FINRA/SIPC. Credit union is not an RIA or BD. Insurance products offered through LPL or its licensed affiliates. LPL registered representatives offer products and services using NPA. These products and services offered through NPA, LPL, or its affiliates, which are separate entities from, and not affiliates of the credit union, are:</a:t>
            </a:r>
          </a:p>
        </p:txBody>
      </p:sp>
      <p:graphicFrame>
        <p:nvGraphicFramePr>
          <p:cNvPr id="6" name="Table 5"/>
          <p:cNvGraphicFramePr>
            <a:graphicFrameLocks noGrp="1"/>
          </p:cNvGraphicFramePr>
          <p:nvPr>
            <p:extLst>
              <p:ext uri="{D42A27DB-BD31-4B8C-83A1-F6EECF244321}">
                <p14:modId xmlns:p14="http://schemas.microsoft.com/office/powerpoint/2010/main" val="2347081255"/>
              </p:ext>
            </p:extLst>
          </p:nvPr>
        </p:nvGraphicFramePr>
        <p:xfrm>
          <a:off x="2032000" y="6061424"/>
          <a:ext cx="8128000" cy="54864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0">
                <a:tc>
                  <a:txBody>
                    <a:bodyPr/>
                    <a:lstStyle/>
                    <a:p>
                      <a:pPr algn="ctr"/>
                      <a:r>
                        <a:rPr lang="en-US" sz="1200" b="1" dirty="0"/>
                        <a:t>Not Insured</a:t>
                      </a:r>
                      <a:r>
                        <a:rPr lang="en-US" sz="1200" b="1" baseline="0" dirty="0"/>
                        <a:t> by NCUA or Other Government Agency</a:t>
                      </a:r>
                      <a:endParaRPr lang="en-US" sz="1200" b="1" dirty="0"/>
                    </a:p>
                  </a:txBody>
                  <a:tcPr/>
                </a:tc>
                <a:tc>
                  <a:txBody>
                    <a:bodyPr/>
                    <a:lstStyle/>
                    <a:p>
                      <a:pPr algn="ctr"/>
                      <a:r>
                        <a:rPr lang="en-US" sz="1200" b="1" dirty="0"/>
                        <a:t>Not Credit Union Guaranteed</a:t>
                      </a:r>
                    </a:p>
                  </a:txBody>
                  <a:tcPr/>
                </a:tc>
                <a:extLst>
                  <a:ext uri="{0D108BD9-81ED-4DB2-BD59-A6C34878D82A}">
                    <a16:rowId xmlns:a16="http://schemas.microsoft.com/office/drawing/2014/main" val="10000"/>
                  </a:ext>
                </a:extLst>
              </a:tr>
              <a:tr h="0">
                <a:tc>
                  <a:txBody>
                    <a:bodyPr/>
                    <a:lstStyle/>
                    <a:p>
                      <a:pPr algn="ctr"/>
                      <a:r>
                        <a:rPr lang="en-US" sz="1200" b="1" dirty="0"/>
                        <a:t>Not Credit Union Deposits or Obligations</a:t>
                      </a:r>
                    </a:p>
                  </a:txBody>
                  <a:tcPr/>
                </a:tc>
                <a:tc>
                  <a:txBody>
                    <a:bodyPr/>
                    <a:lstStyle/>
                    <a:p>
                      <a:pPr algn="ctr"/>
                      <a:r>
                        <a:rPr lang="en-US" sz="1200" b="1" dirty="0"/>
                        <a:t>May Lose Value</a:t>
                      </a:r>
                    </a:p>
                  </a:txBody>
                  <a:tcPr/>
                </a:tc>
                <a:extLst>
                  <a:ext uri="{0D108BD9-81ED-4DB2-BD59-A6C34878D82A}">
                    <a16:rowId xmlns:a16="http://schemas.microsoft.com/office/drawing/2014/main" val="10001"/>
                  </a:ext>
                </a:extLst>
              </a:tr>
            </a:tbl>
          </a:graphicData>
        </a:graphic>
      </p:graphicFrame>
      <p:sp>
        <p:nvSpPr>
          <p:cNvPr id="2" name="Rectangle 1">
            <a:extLst>
              <a:ext uri="{FF2B5EF4-FFF2-40B4-BE49-F238E27FC236}">
                <a16:creationId xmlns:a16="http://schemas.microsoft.com/office/drawing/2014/main" id="{AE4E8586-F4CD-8B2B-6220-DB33B25CF21C}"/>
              </a:ext>
            </a:extLst>
          </p:cNvPr>
          <p:cNvSpPr/>
          <p:nvPr/>
        </p:nvSpPr>
        <p:spPr>
          <a:xfrm>
            <a:off x="-28577" y="1500722"/>
            <a:ext cx="12527280" cy="91440"/>
          </a:xfrm>
          <a:prstGeom prst="rect">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43712A9-628C-3998-B0F1-047D3A18D98B}"/>
              </a:ext>
            </a:extLst>
          </p:cNvPr>
          <p:cNvSpPr/>
          <p:nvPr/>
        </p:nvSpPr>
        <p:spPr>
          <a:xfrm>
            <a:off x="-76200" y="1688657"/>
            <a:ext cx="12618720" cy="127209"/>
          </a:xfrm>
          <a:prstGeom prst="rect">
            <a:avLst/>
          </a:prstGeom>
          <a:solidFill>
            <a:srgbClr val="0048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9523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3909" y="-93518"/>
            <a:ext cx="12417136" cy="2306782"/>
          </a:xfrm>
          <a:prstGeom prst="rect">
            <a:avLst/>
          </a:prstGeom>
          <a:solidFill>
            <a:srgbClr val="008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351710" y="2453492"/>
            <a:ext cx="1488580" cy="2084013"/>
          </a:xfrm>
          <a:prstGeom prst="rect">
            <a:avLst/>
          </a:prstGeom>
        </p:spPr>
      </p:pic>
      <p:sp>
        <p:nvSpPr>
          <p:cNvPr id="3" name="Rectangle 2"/>
          <p:cNvSpPr/>
          <p:nvPr/>
        </p:nvSpPr>
        <p:spPr>
          <a:xfrm>
            <a:off x="0" y="6400409"/>
            <a:ext cx="12192000" cy="5684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Rectangle 3"/>
          <p:cNvSpPr/>
          <p:nvPr/>
        </p:nvSpPr>
        <p:spPr>
          <a:xfrm>
            <a:off x="0" y="6345753"/>
            <a:ext cx="12192000" cy="138137"/>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TextBox 5"/>
          <p:cNvSpPr txBox="1"/>
          <p:nvPr/>
        </p:nvSpPr>
        <p:spPr>
          <a:xfrm>
            <a:off x="1623443" y="472569"/>
            <a:ext cx="8936832" cy="1415772"/>
          </a:xfrm>
          <a:prstGeom prst="rect">
            <a:avLst/>
          </a:prstGeom>
          <a:noFill/>
        </p:spPr>
        <p:txBody>
          <a:bodyPr wrap="square" rtlCol="0">
            <a:spAutoFit/>
          </a:bodyPr>
          <a:lstStyle/>
          <a:p>
            <a:pPr algn="ctr"/>
            <a:r>
              <a:rPr lang="en-US" sz="5400" dirty="0">
                <a:solidFill>
                  <a:schemeClr val="bg1"/>
                </a:solidFill>
                <a:latin typeface="Arial" panose="020B0604020202020204" pitchFamily="34" charset="0"/>
                <a:cs typeface="Arial" panose="020B0604020202020204" pitchFamily="34" charset="0"/>
              </a:rPr>
              <a:t>Responsible Investing</a:t>
            </a:r>
            <a:br>
              <a:rPr lang="en-US" sz="40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Aligning Your Financial Goals With Your Values</a:t>
            </a:r>
          </a:p>
        </p:txBody>
      </p:sp>
      <p:sp>
        <p:nvSpPr>
          <p:cNvPr id="11" name="TextBox 10"/>
          <p:cNvSpPr txBox="1"/>
          <p:nvPr/>
        </p:nvSpPr>
        <p:spPr>
          <a:xfrm>
            <a:off x="0" y="5228170"/>
            <a:ext cx="12192000" cy="553998"/>
          </a:xfrm>
          <a:prstGeom prst="rect">
            <a:avLst/>
          </a:prstGeom>
          <a:noFill/>
        </p:spPr>
        <p:txBody>
          <a:bodyPr wrap="square" rtlCol="0">
            <a:spAutoFit/>
          </a:bodyPr>
          <a:lstStyle/>
          <a:p>
            <a:r>
              <a:rPr lang="en-US" sz="1000" dirty="0"/>
              <a:t>18-333 Financial planning offered through Northeast Planning Associates, Inc. (NPA), a registered investment adviser (RIA). Securities and advisory services offered through LPL Financial (LPL), an RIA and broker-dealer (BD), member FINRA/SIPC. Credit union is not an RIA or BD. Insurance products offered through LPL or its licensed affiliates. LPL registered representatives offer products and services using NPA. These products and services offered through NPA, LPL, or its affiliates, which are separate entities from, and not affiliates of the credit union, are:</a:t>
            </a:r>
          </a:p>
        </p:txBody>
      </p:sp>
      <p:graphicFrame>
        <p:nvGraphicFramePr>
          <p:cNvPr id="7" name="Table 6"/>
          <p:cNvGraphicFramePr>
            <a:graphicFrameLocks noGrp="1"/>
          </p:cNvGraphicFramePr>
          <p:nvPr/>
        </p:nvGraphicFramePr>
        <p:xfrm>
          <a:off x="2040659" y="5784425"/>
          <a:ext cx="8128000" cy="48768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0">
                <a:tc>
                  <a:txBody>
                    <a:bodyPr/>
                    <a:lstStyle/>
                    <a:p>
                      <a:pPr algn="ctr"/>
                      <a:r>
                        <a:rPr lang="en-US" sz="1000" b="1" dirty="0"/>
                        <a:t>Not Insured</a:t>
                      </a:r>
                      <a:r>
                        <a:rPr lang="en-US" sz="1000" b="1" baseline="0" dirty="0"/>
                        <a:t> by NCUA or Other Government Agency</a:t>
                      </a:r>
                      <a:endParaRPr lang="en-US" sz="1000" b="1" dirty="0"/>
                    </a:p>
                  </a:txBody>
                  <a:tcPr/>
                </a:tc>
                <a:tc>
                  <a:txBody>
                    <a:bodyPr/>
                    <a:lstStyle/>
                    <a:p>
                      <a:pPr algn="ctr"/>
                      <a:r>
                        <a:rPr lang="en-US" sz="1000" b="1" dirty="0"/>
                        <a:t>Not Credit Union Guaranteed</a:t>
                      </a:r>
                    </a:p>
                  </a:txBody>
                  <a:tcPr/>
                </a:tc>
                <a:extLst>
                  <a:ext uri="{0D108BD9-81ED-4DB2-BD59-A6C34878D82A}">
                    <a16:rowId xmlns:a16="http://schemas.microsoft.com/office/drawing/2014/main" val="10000"/>
                  </a:ext>
                </a:extLst>
              </a:tr>
              <a:tr h="0">
                <a:tc>
                  <a:txBody>
                    <a:bodyPr/>
                    <a:lstStyle/>
                    <a:p>
                      <a:pPr algn="ctr"/>
                      <a:r>
                        <a:rPr lang="en-US" sz="1000" b="1" dirty="0"/>
                        <a:t>Not Credit Union Deposits or Obligations</a:t>
                      </a:r>
                    </a:p>
                  </a:txBody>
                  <a:tcPr/>
                </a:tc>
                <a:tc>
                  <a:txBody>
                    <a:bodyPr/>
                    <a:lstStyle/>
                    <a:p>
                      <a:pPr algn="ctr"/>
                      <a:r>
                        <a:rPr lang="en-US" sz="1000" b="1" dirty="0"/>
                        <a:t>May Lose Value</a:t>
                      </a:r>
                    </a:p>
                  </a:txBody>
                  <a:tcPr/>
                </a:tc>
                <a:extLst>
                  <a:ext uri="{0D108BD9-81ED-4DB2-BD59-A6C34878D82A}">
                    <a16:rowId xmlns:a16="http://schemas.microsoft.com/office/drawing/2014/main" val="10001"/>
                  </a:ext>
                </a:extLst>
              </a:tr>
            </a:tbl>
          </a:graphicData>
        </a:graphic>
      </p:graphicFrame>
      <p:sp>
        <p:nvSpPr>
          <p:cNvPr id="8" name="TextBox 7">
            <a:extLst>
              <a:ext uri="{FF2B5EF4-FFF2-40B4-BE49-F238E27FC236}">
                <a16:creationId xmlns:a16="http://schemas.microsoft.com/office/drawing/2014/main" id="{07CB8696-D440-6C97-77CC-989443B09FED}"/>
              </a:ext>
            </a:extLst>
          </p:cNvPr>
          <p:cNvSpPr txBox="1"/>
          <p:nvPr/>
        </p:nvSpPr>
        <p:spPr>
          <a:xfrm>
            <a:off x="1968132" y="4612661"/>
            <a:ext cx="8255736" cy="369332"/>
          </a:xfrm>
          <a:prstGeom prst="rect">
            <a:avLst/>
          </a:prstGeom>
          <a:noFill/>
        </p:spPr>
        <p:txBody>
          <a:bodyPr wrap="square" rtlCol="0">
            <a:spAutoFit/>
          </a:bodyPr>
          <a:lstStyle/>
          <a:p>
            <a:pPr algn="ctr"/>
            <a:r>
              <a:rPr lang="en-US" b="1" cap="small" spc="300" dirty="0">
                <a:solidFill>
                  <a:srgbClr val="004812"/>
                </a:solidFill>
                <a:latin typeface="Palatino Linotype" panose="02040502050505030304" pitchFamily="18" charset="0"/>
              </a:rPr>
              <a:t>Northeast Planning Associates, Inc.</a:t>
            </a:r>
          </a:p>
        </p:txBody>
      </p:sp>
    </p:spTree>
    <p:extLst>
      <p:ext uri="{BB962C8B-B14F-4D97-AF65-F5344CB8AC3E}">
        <p14:creationId xmlns:p14="http://schemas.microsoft.com/office/powerpoint/2010/main" val="2977036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4A5EBB-8F35-449D-B894-4DF2544B4747}"/>
              </a:ext>
            </a:extLst>
          </p:cNvPr>
          <p:cNvSpPr txBox="1"/>
          <p:nvPr/>
        </p:nvSpPr>
        <p:spPr>
          <a:xfrm>
            <a:off x="812800" y="5183855"/>
            <a:ext cx="4673009" cy="646331"/>
          </a:xfrm>
          <a:prstGeom prst="rect">
            <a:avLst/>
          </a:prstGeom>
          <a:noFill/>
        </p:spPr>
        <p:txBody>
          <a:bodyPr wrap="square" rtlCol="0">
            <a:spAutoFit/>
          </a:bodyPr>
          <a:lstStyle/>
          <a:p>
            <a:pPr marL="214313" indent="-214313">
              <a:buFont typeface="Arial" panose="020B0604020202020204" pitchFamily="34" charset="0"/>
              <a:buChar char="•"/>
            </a:pPr>
            <a:r>
              <a:rPr lang="en-US" dirty="0">
                <a:latin typeface="Arial" panose="020B0604020202020204" pitchFamily="34" charset="0"/>
                <a:cs typeface="Arial" panose="020B0604020202020204" pitchFamily="34" charset="0"/>
              </a:rPr>
              <a:t>Financial Planning</a:t>
            </a:r>
          </a:p>
          <a:p>
            <a:pPr marL="214313" indent="-214313">
              <a:buFont typeface="Arial" panose="020B0604020202020204" pitchFamily="34" charset="0"/>
              <a:buChar char="•"/>
            </a:pPr>
            <a:r>
              <a:rPr lang="en-US" dirty="0">
                <a:latin typeface="Arial" panose="020B0604020202020204" pitchFamily="34" charset="0"/>
                <a:cs typeface="Arial" panose="020B0604020202020204" pitchFamily="34" charset="0"/>
              </a:rPr>
              <a:t>Implementation</a:t>
            </a:r>
          </a:p>
        </p:txBody>
      </p:sp>
      <p:sp>
        <p:nvSpPr>
          <p:cNvPr id="3" name="Title 2">
            <a:extLst>
              <a:ext uri="{FF2B5EF4-FFF2-40B4-BE49-F238E27FC236}">
                <a16:creationId xmlns:a16="http://schemas.microsoft.com/office/drawing/2014/main" id="{C76191A5-90AF-7526-E2BD-A81E2D46CB76}"/>
              </a:ext>
            </a:extLst>
          </p:cNvPr>
          <p:cNvSpPr>
            <a:spLocks noGrp="1"/>
          </p:cNvSpPr>
          <p:nvPr>
            <p:ph type="title"/>
          </p:nvPr>
        </p:nvSpPr>
        <p:spPr/>
        <p:txBody>
          <a:bodyPr/>
          <a:lstStyle/>
          <a:p>
            <a:r>
              <a:rPr lang="en-US" dirty="0"/>
              <a:t>Who are We?  How Do I Help?</a:t>
            </a:r>
          </a:p>
        </p:txBody>
      </p:sp>
      <p:sp>
        <p:nvSpPr>
          <p:cNvPr id="2" name="TextBox 1">
            <a:extLst>
              <a:ext uri="{FF2B5EF4-FFF2-40B4-BE49-F238E27FC236}">
                <a16:creationId xmlns:a16="http://schemas.microsoft.com/office/drawing/2014/main" id="{67A74F5D-A4C4-E5C6-1B37-43D68FF1CBEB}"/>
              </a:ext>
            </a:extLst>
          </p:cNvPr>
          <p:cNvSpPr txBox="1"/>
          <p:nvPr/>
        </p:nvSpPr>
        <p:spPr>
          <a:xfrm>
            <a:off x="759462" y="2080727"/>
            <a:ext cx="4241746"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Who Are We?</a:t>
            </a:r>
          </a:p>
        </p:txBody>
      </p:sp>
      <p:sp>
        <p:nvSpPr>
          <p:cNvPr id="6" name="TextBox 5">
            <a:extLst>
              <a:ext uri="{FF2B5EF4-FFF2-40B4-BE49-F238E27FC236}">
                <a16:creationId xmlns:a16="http://schemas.microsoft.com/office/drawing/2014/main" id="{15EF262D-5F70-A742-7CC4-F37DFF3D9E7B}"/>
              </a:ext>
            </a:extLst>
          </p:cNvPr>
          <p:cNvSpPr txBox="1"/>
          <p:nvPr/>
        </p:nvSpPr>
        <p:spPr>
          <a:xfrm>
            <a:off x="812800" y="2584646"/>
            <a:ext cx="8788400" cy="2369880"/>
          </a:xfrm>
          <a:prstGeom prst="rect">
            <a:avLst/>
          </a:prstGeom>
          <a:noFill/>
        </p:spPr>
        <p:txBody>
          <a:bodyPr wrap="square" numCol="2" rtlCol="0">
            <a:spAutoFit/>
          </a:bodyPr>
          <a:lstStyle/>
          <a:p>
            <a:r>
              <a:rPr lang="en-US" sz="2000" i="1" u="sng" dirty="0">
                <a:solidFill>
                  <a:srgbClr val="00853E"/>
                </a:solidFill>
                <a:latin typeface="Arial" panose="020B0604020202020204" pitchFamily="34" charset="0"/>
                <a:cs typeface="Arial" panose="020B0604020202020204" pitchFamily="34" charset="0"/>
              </a:rPr>
              <a:t>Mark Porter</a:t>
            </a:r>
          </a:p>
          <a:p>
            <a:pPr marL="214313" indent="-214313">
              <a:buFont typeface="Arial" panose="020B0604020202020204" pitchFamily="34" charset="0"/>
              <a:buChar char="•"/>
            </a:pPr>
            <a:r>
              <a:rPr lang="en-US" sz="1800" dirty="0">
                <a:latin typeface="Arial" panose="020B0604020202020204" pitchFamily="34" charset="0"/>
                <a:cs typeface="Arial" panose="020B0604020202020204" pitchFamily="34" charset="0"/>
              </a:rPr>
              <a:t>Founder of partnership with MITFCU</a:t>
            </a:r>
          </a:p>
          <a:p>
            <a:pPr marL="214313" indent="-214313">
              <a:buFont typeface="Arial" panose="020B0604020202020204" pitchFamily="34" charset="0"/>
              <a:buChar char="•"/>
            </a:pPr>
            <a:r>
              <a:rPr lang="en-US" sz="1800" dirty="0">
                <a:latin typeface="Arial" panose="020B0604020202020204" pitchFamily="34" charset="0"/>
                <a:cs typeface="Arial" panose="020B0604020202020204" pitchFamily="34" charset="0"/>
              </a:rPr>
              <a:t>MIT Class of 2005</a:t>
            </a:r>
          </a:p>
          <a:p>
            <a:pPr marL="214313" indent="-214313">
              <a:buFont typeface="Arial" panose="020B0604020202020204" pitchFamily="34" charset="0"/>
              <a:buChar char="•"/>
            </a:pPr>
            <a:r>
              <a:rPr lang="en-US" sz="1800" dirty="0">
                <a:latin typeface="Arial" panose="020B0604020202020204" pitchFamily="34" charset="0"/>
                <a:cs typeface="Arial" panose="020B0604020202020204" pitchFamily="34" charset="0"/>
              </a:rPr>
              <a:t>CFP</a:t>
            </a:r>
            <a:r>
              <a:rPr lang="en-US" sz="1800" baseline="300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&amp; CFA</a:t>
            </a:r>
            <a:r>
              <a:rPr lang="en-US" sz="1800" baseline="30000" dirty="0">
                <a:latin typeface="Arial" panose="020B0604020202020204" pitchFamily="34" charset="0"/>
                <a:cs typeface="Arial" panose="020B0604020202020204" pitchFamily="34" charset="0"/>
              </a:rPr>
              <a:t>®</a:t>
            </a:r>
          </a:p>
          <a:p>
            <a:pPr marL="214313" indent="-214313">
              <a:buFont typeface="Arial" panose="020B0604020202020204" pitchFamily="34" charset="0"/>
              <a:buChar char="•"/>
            </a:pPr>
            <a:r>
              <a:rPr lang="en-US" sz="1800" dirty="0">
                <a:latin typeface="Arial" panose="020B0604020202020204" pitchFamily="34" charset="0"/>
                <a:cs typeface="Arial" panose="020B0604020202020204" pitchFamily="34" charset="0"/>
              </a:rPr>
              <a:t>Volunteer</a:t>
            </a:r>
          </a:p>
          <a:p>
            <a:pPr marL="214313" indent="-214313">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r>
              <a:rPr lang="en-US" sz="2000" i="1" u="sng" dirty="0">
                <a:solidFill>
                  <a:srgbClr val="00853E"/>
                </a:solidFill>
                <a:latin typeface="Arial" panose="020B0604020202020204" pitchFamily="34" charset="0"/>
                <a:cs typeface="Arial" panose="020B0604020202020204" pitchFamily="34" charset="0"/>
              </a:rPr>
              <a:t>Liz </a:t>
            </a:r>
            <a:r>
              <a:rPr lang="en-US" sz="2000" i="1" u="sng" dirty="0" err="1">
                <a:solidFill>
                  <a:srgbClr val="00853E"/>
                </a:solidFill>
                <a:latin typeface="Arial" panose="020B0604020202020204" pitchFamily="34" charset="0"/>
                <a:cs typeface="Arial" panose="020B0604020202020204" pitchFamily="34" charset="0"/>
              </a:rPr>
              <a:t>Emhardt</a:t>
            </a:r>
            <a:r>
              <a:rPr lang="en-US" sz="2000" i="1" u="sng" dirty="0">
                <a:solidFill>
                  <a:srgbClr val="00853E"/>
                </a:solidFill>
                <a:latin typeface="Arial" panose="020B0604020202020204" pitchFamily="34" charset="0"/>
                <a:cs typeface="Arial" panose="020B0604020202020204" pitchFamily="34" charset="0"/>
              </a:rPr>
              <a:t> &amp; Will Reis</a:t>
            </a:r>
          </a:p>
          <a:p>
            <a:pPr marL="214313" indent="-214313">
              <a:buFont typeface="Arial" panose="020B0604020202020204" pitchFamily="34" charset="0"/>
              <a:buChar char="•"/>
            </a:pPr>
            <a:r>
              <a:rPr lang="en-US" dirty="0">
                <a:latin typeface="Arial" panose="020B0604020202020204" pitchFamily="34" charset="0"/>
                <a:cs typeface="Arial" panose="020B0604020202020204" pitchFamily="34" charset="0"/>
              </a:rPr>
              <a:t>Focused in client support and scheduling</a:t>
            </a: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D443ABF-2AE0-225C-3B62-6F145BB58B54}"/>
              </a:ext>
            </a:extLst>
          </p:cNvPr>
          <p:cNvSpPr txBox="1"/>
          <p:nvPr/>
        </p:nvSpPr>
        <p:spPr>
          <a:xfrm>
            <a:off x="759462" y="4709391"/>
            <a:ext cx="4241746"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How Do I Help?</a:t>
            </a:r>
          </a:p>
        </p:txBody>
      </p:sp>
    </p:spTree>
    <p:extLst>
      <p:ext uri="{BB962C8B-B14F-4D97-AF65-F5344CB8AC3E}">
        <p14:creationId xmlns:p14="http://schemas.microsoft.com/office/powerpoint/2010/main" val="479325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7">
            <a:extLst>
              <a:ext uri="{FF2B5EF4-FFF2-40B4-BE49-F238E27FC236}">
                <a16:creationId xmlns:a16="http://schemas.microsoft.com/office/drawing/2014/main" id="{1A4A5F41-2973-43CD-B83B-04931E7A930C}"/>
              </a:ext>
            </a:extLst>
          </p:cNvPr>
          <p:cNvSpPr txBox="1">
            <a:spLocks noChangeArrowheads="1"/>
          </p:cNvSpPr>
          <p:nvPr/>
        </p:nvSpPr>
        <p:spPr bwMode="auto">
          <a:xfrm>
            <a:off x="2299345" y="2637045"/>
            <a:ext cx="8748609" cy="370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tabLst>
                <a:tab pos="225425" algn="l"/>
              </a:tabLst>
              <a:defRPr sz="2200">
                <a:solidFill>
                  <a:srgbClr val="404040"/>
                </a:solidFill>
                <a:latin typeface="Trebuchet MS" panose="020B0603020202020204" pitchFamily="34" charset="0"/>
              </a:defRPr>
            </a:lvl1pPr>
            <a:lvl2pPr marL="4763">
              <a:spcBef>
                <a:spcPct val="20000"/>
              </a:spcBef>
              <a:spcAft>
                <a:spcPts val="300"/>
              </a:spcAft>
              <a:buClr>
                <a:srgbClr val="C3260C"/>
              </a:buClr>
              <a:buSzPct val="130000"/>
              <a:buFont typeface="Georgia" panose="02040502050405020303" pitchFamily="18" charset="0"/>
              <a:buChar char="*"/>
              <a:tabLst>
                <a:tab pos="225425" algn="l"/>
              </a:tabLst>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tabLst>
                <a:tab pos="225425" algn="l"/>
              </a:tabLst>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tabLst>
                <a:tab pos="225425" algn="l"/>
              </a:tabLst>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tabLst>
                <a:tab pos="225425" algn="l"/>
              </a:tabLst>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tabLst>
                <a:tab pos="225425" algn="l"/>
              </a:tabLst>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tabLst>
                <a:tab pos="225425" algn="l"/>
              </a:tabLst>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tabLst>
                <a:tab pos="225425" algn="l"/>
              </a:tabLst>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tabLst>
                <a:tab pos="225425" algn="l"/>
              </a:tabLst>
              <a:defRPr sz="1400">
                <a:solidFill>
                  <a:srgbClr val="404040"/>
                </a:solidFill>
                <a:latin typeface="Trebuchet MS" panose="020B0603020202020204" pitchFamily="34" charset="0"/>
              </a:defRPr>
            </a:lvl9pPr>
          </a:lstStyle>
          <a:p>
            <a:pPr marL="347663" lvl="1" indent="-342900" eaLnBrk="1" hangingPunct="1">
              <a:spcBef>
                <a:spcPts val="600"/>
              </a:spcBef>
              <a:spcAft>
                <a:spcPct val="0"/>
              </a:spcAft>
              <a:buClrTx/>
              <a:buSzTx/>
              <a:buFont typeface="Wingdings" panose="05000000000000000000" pitchFamily="2" charset="2"/>
              <a:buChar char="§"/>
            </a:pPr>
            <a:r>
              <a:rPr lang="en-US" altLang="en-US" dirty="0">
                <a:solidFill>
                  <a:schemeClr val="tx1"/>
                </a:solidFill>
                <a:latin typeface="Arial" panose="020B0604020202020204" pitchFamily="34" charset="0"/>
              </a:rPr>
              <a:t>What are your goals?</a:t>
            </a:r>
          </a:p>
          <a:p>
            <a:pPr marL="342900" indent="-342900" eaLnBrk="1" hangingPunct="1">
              <a:spcBef>
                <a:spcPts val="1200"/>
              </a:spcBef>
              <a:spcAft>
                <a:spcPct val="0"/>
              </a:spcAft>
              <a:buClrTx/>
              <a:buSzTx/>
              <a:buFont typeface="Wingdings" panose="05000000000000000000" pitchFamily="2" charset="2"/>
              <a:buChar char="§"/>
            </a:pPr>
            <a:r>
              <a:rPr lang="en-US" altLang="en-US" sz="2000" dirty="0">
                <a:solidFill>
                  <a:schemeClr val="tx1"/>
                </a:solidFill>
                <a:latin typeface="Arial" panose="020B0604020202020204" pitchFamily="34" charset="0"/>
              </a:rPr>
              <a:t>Investing decisions start with timeframe. </a:t>
            </a:r>
          </a:p>
          <a:p>
            <a:pPr marL="285750" indent="-285750" eaLnBrk="1" hangingPunct="1">
              <a:spcBef>
                <a:spcPts val="1200"/>
              </a:spcBef>
              <a:spcAft>
                <a:spcPct val="0"/>
              </a:spcAft>
              <a:buClrTx/>
              <a:buSzTx/>
              <a:buFont typeface="Wingdings" panose="05000000000000000000" pitchFamily="2" charset="2"/>
              <a:buChar char="§"/>
            </a:pPr>
            <a:r>
              <a:rPr lang="en-US" altLang="en-US" sz="2000" dirty="0">
                <a:solidFill>
                  <a:schemeClr val="tx1"/>
                </a:solidFill>
                <a:latin typeface="Arial" panose="020B0604020202020204" pitchFamily="34" charset="0"/>
              </a:rPr>
              <a:t> Cash Reserves are the most important and most overlooked aspect of    </a:t>
            </a:r>
            <a:br>
              <a:rPr lang="en-US" altLang="en-US" sz="2000" dirty="0">
                <a:solidFill>
                  <a:schemeClr val="tx1"/>
                </a:solidFill>
                <a:latin typeface="Arial" panose="020B0604020202020204" pitchFamily="34" charset="0"/>
              </a:rPr>
            </a:br>
            <a:r>
              <a:rPr lang="en-US" altLang="en-US" sz="2000" dirty="0">
                <a:solidFill>
                  <a:schemeClr val="tx1"/>
                </a:solidFill>
                <a:latin typeface="Arial" panose="020B0604020202020204" pitchFamily="34" charset="0"/>
              </a:rPr>
              <a:t> sound financial planning.</a:t>
            </a:r>
          </a:p>
          <a:p>
            <a:pPr marL="285750" indent="-285750" eaLnBrk="1" hangingPunct="1">
              <a:spcBef>
                <a:spcPts val="1200"/>
              </a:spcBef>
              <a:spcAft>
                <a:spcPct val="0"/>
              </a:spcAft>
              <a:buClrTx/>
              <a:buSzTx/>
              <a:buFont typeface="Wingdings" panose="05000000000000000000" pitchFamily="2" charset="2"/>
              <a:buChar char="§"/>
            </a:pPr>
            <a:r>
              <a:rPr lang="en-US" altLang="en-US" sz="2000" dirty="0">
                <a:solidFill>
                  <a:schemeClr val="tx1"/>
                </a:solidFill>
                <a:latin typeface="Arial" panose="020B0604020202020204" pitchFamily="34" charset="0"/>
              </a:rPr>
              <a:t> Cash reserve can be checking, savings, money market type accounts.</a:t>
            </a:r>
          </a:p>
          <a:p>
            <a:pPr marL="285750" indent="-285750" eaLnBrk="1" hangingPunct="1">
              <a:spcBef>
                <a:spcPts val="1200"/>
              </a:spcBef>
              <a:spcAft>
                <a:spcPct val="0"/>
              </a:spcAft>
              <a:buClrTx/>
              <a:buSzTx/>
              <a:buFont typeface="Wingdings" panose="05000000000000000000" pitchFamily="2" charset="2"/>
              <a:buChar char="§"/>
            </a:pPr>
            <a:r>
              <a:rPr lang="en-US" altLang="en-US" sz="2000" dirty="0">
                <a:solidFill>
                  <a:schemeClr val="tx1"/>
                </a:solidFill>
                <a:latin typeface="Arial" panose="020B0604020202020204" pitchFamily="34" charset="0"/>
              </a:rPr>
              <a:t> We recommend a cash reserve of anywhere between 3 and 6 months </a:t>
            </a:r>
            <a:br>
              <a:rPr lang="en-US" altLang="en-US" sz="2000" dirty="0">
                <a:solidFill>
                  <a:schemeClr val="tx1"/>
                </a:solidFill>
                <a:latin typeface="Arial" panose="020B0604020202020204" pitchFamily="34" charset="0"/>
              </a:rPr>
            </a:br>
            <a:r>
              <a:rPr lang="en-US" altLang="en-US" sz="2000" dirty="0">
                <a:solidFill>
                  <a:schemeClr val="tx1"/>
                </a:solidFill>
                <a:latin typeface="Arial" panose="020B0604020202020204" pitchFamily="34" charset="0"/>
              </a:rPr>
              <a:t> worth of expenses.</a:t>
            </a:r>
          </a:p>
          <a:p>
            <a:pPr marL="285750" indent="-285750" eaLnBrk="1" hangingPunct="1">
              <a:spcBef>
                <a:spcPts val="1200"/>
              </a:spcBef>
              <a:spcAft>
                <a:spcPct val="0"/>
              </a:spcAft>
              <a:buClrTx/>
              <a:buSzTx/>
              <a:buFont typeface="Wingdings" panose="05000000000000000000" pitchFamily="2" charset="2"/>
              <a:buChar char="§"/>
            </a:pPr>
            <a:r>
              <a:rPr lang="en-US" altLang="en-US" sz="2000" dirty="0">
                <a:solidFill>
                  <a:schemeClr val="tx1"/>
                </a:solidFill>
                <a:latin typeface="Arial" panose="020B0604020202020204" pitchFamily="34" charset="0"/>
              </a:rPr>
              <a:t>Should you invest or pay down your debt?</a:t>
            </a:r>
          </a:p>
          <a:p>
            <a:pPr marL="285750" indent="-285750" eaLnBrk="1" hangingPunct="1">
              <a:spcBef>
                <a:spcPts val="600"/>
              </a:spcBef>
              <a:spcAft>
                <a:spcPct val="0"/>
              </a:spcAft>
              <a:buClrTx/>
              <a:buSzTx/>
              <a:buFont typeface="Wingdings" panose="05000000000000000000" pitchFamily="2" charset="2"/>
              <a:buChar char="§"/>
            </a:pPr>
            <a:endParaRPr lang="en-US" altLang="en-US" sz="2000" dirty="0">
              <a:solidFill>
                <a:schemeClr val="tx1"/>
              </a:solidFill>
              <a:latin typeface="Arial" panose="020B0604020202020204" pitchFamily="34" charset="0"/>
            </a:endParaRPr>
          </a:p>
        </p:txBody>
      </p:sp>
      <p:sp>
        <p:nvSpPr>
          <p:cNvPr id="14339" name="TextBox 3">
            <a:extLst>
              <a:ext uri="{FF2B5EF4-FFF2-40B4-BE49-F238E27FC236}">
                <a16:creationId xmlns:a16="http://schemas.microsoft.com/office/drawing/2014/main" id="{98CC3117-0ACB-40A0-AB7E-E31D185A478C}"/>
              </a:ext>
            </a:extLst>
          </p:cNvPr>
          <p:cNvSpPr txBox="1">
            <a:spLocks noChangeArrowheads="1"/>
          </p:cNvSpPr>
          <p:nvPr/>
        </p:nvSpPr>
        <p:spPr bwMode="auto">
          <a:xfrm>
            <a:off x="656128" y="640960"/>
            <a:ext cx="111183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3600" dirty="0">
                <a:solidFill>
                  <a:srgbClr val="00853E"/>
                </a:solidFill>
                <a:latin typeface="Arial" panose="020B0604020202020204" pitchFamily="34" charset="0"/>
              </a:rPr>
              <a:t>A Word About Financial Planning, Debt and Reserves		</a:t>
            </a:r>
          </a:p>
        </p:txBody>
      </p:sp>
      <p:sp>
        <p:nvSpPr>
          <p:cNvPr id="6" name="Rectangle 5"/>
          <p:cNvSpPr/>
          <p:nvPr/>
        </p:nvSpPr>
        <p:spPr>
          <a:xfrm>
            <a:off x="0" y="6400409"/>
            <a:ext cx="12192000" cy="5684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0" y="6345753"/>
            <a:ext cx="12192000" cy="138137"/>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9F37DC-92D4-4479-C567-F95402D05E01}"/>
              </a:ext>
            </a:extLst>
          </p:cNvPr>
          <p:cNvSpPr/>
          <p:nvPr/>
        </p:nvSpPr>
        <p:spPr>
          <a:xfrm>
            <a:off x="-28577" y="1500722"/>
            <a:ext cx="12527280" cy="91440"/>
          </a:xfrm>
          <a:prstGeom prst="rect">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728C60E-4116-B320-88CE-175F38416A05}"/>
              </a:ext>
            </a:extLst>
          </p:cNvPr>
          <p:cNvSpPr/>
          <p:nvPr/>
        </p:nvSpPr>
        <p:spPr>
          <a:xfrm>
            <a:off x="-76200" y="1688657"/>
            <a:ext cx="12618720" cy="127209"/>
          </a:xfrm>
          <a:prstGeom prst="rect">
            <a:avLst/>
          </a:prstGeom>
          <a:solidFill>
            <a:srgbClr val="0048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400409"/>
            <a:ext cx="12192000" cy="5684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4"/>
          <p:cNvSpPr/>
          <p:nvPr/>
        </p:nvSpPr>
        <p:spPr>
          <a:xfrm>
            <a:off x="0" y="6345753"/>
            <a:ext cx="12192000" cy="138137"/>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TextBox 6"/>
          <p:cNvSpPr txBox="1"/>
          <p:nvPr/>
        </p:nvSpPr>
        <p:spPr>
          <a:xfrm>
            <a:off x="3744677" y="639700"/>
            <a:ext cx="4698722" cy="646331"/>
          </a:xfrm>
          <a:prstGeom prst="rect">
            <a:avLst/>
          </a:prstGeom>
          <a:noFill/>
        </p:spPr>
        <p:txBody>
          <a:bodyPr wrap="none" rtlCol="0">
            <a:spAutoFit/>
          </a:bodyPr>
          <a:lstStyle/>
          <a:p>
            <a:pPr algn="ctr"/>
            <a:r>
              <a:rPr lang="en-US" sz="3600" dirty="0">
                <a:solidFill>
                  <a:srgbClr val="00853E"/>
                </a:solidFill>
                <a:latin typeface="Arial" panose="020B0604020202020204" pitchFamily="34" charset="0"/>
                <a:cs typeface="Arial" panose="020B0604020202020204" pitchFamily="34" charset="0"/>
              </a:rPr>
              <a:t>Responsible Investing</a:t>
            </a:r>
          </a:p>
        </p:txBody>
      </p:sp>
      <p:sp>
        <p:nvSpPr>
          <p:cNvPr id="8" name="Content Placeholder 7">
            <a:extLst>
              <a:ext uri="{FF2B5EF4-FFF2-40B4-BE49-F238E27FC236}">
                <a16:creationId xmlns:a16="http://schemas.microsoft.com/office/drawing/2014/main" id="{AB8F5F3C-C3B9-4778-A931-2F6A93B4FB33}"/>
              </a:ext>
            </a:extLst>
          </p:cNvPr>
          <p:cNvSpPr txBox="1">
            <a:spLocks/>
          </p:cNvSpPr>
          <p:nvPr/>
        </p:nvSpPr>
        <p:spPr>
          <a:xfrm>
            <a:off x="6246638" y="3035339"/>
            <a:ext cx="4042793" cy="2131168"/>
          </a:xfrm>
          <a:prstGeom prst="rect">
            <a:avLst/>
          </a:prstGeom>
          <a:solidFill>
            <a:schemeClr val="bg1">
              <a:lumMod val="85000"/>
            </a:schemeClr>
          </a:solidFill>
          <a:ln w="28575">
            <a:solidFill>
              <a:schemeClr val="tx1">
                <a:lumMod val="75000"/>
                <a:lumOff val="25000"/>
              </a:schemeClr>
            </a:solidFill>
          </a:ln>
        </p:spPr>
        <p:txBody>
          <a:bodyPr vert="horz" lIns="457200" tIns="457200" rIns="457200" bIns="18288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Font typeface="Arial" panose="020B0604020202020204" pitchFamily="34" charset="0"/>
              <a:buNone/>
            </a:pPr>
            <a:endParaRPr lang="en-US" sz="1800" dirty="0">
              <a:latin typeface="Arial" panose="020B0604020202020204" pitchFamily="34" charset="0"/>
              <a:cs typeface="Arial" panose="020B0604020202020204" pitchFamily="34" charset="0"/>
            </a:endParaRPr>
          </a:p>
        </p:txBody>
      </p:sp>
      <p:sp>
        <p:nvSpPr>
          <p:cNvPr id="9" name="Content Placeholder 7">
            <a:extLst>
              <a:ext uri="{FF2B5EF4-FFF2-40B4-BE49-F238E27FC236}">
                <a16:creationId xmlns:a16="http://schemas.microsoft.com/office/drawing/2014/main" id="{AB8F5F3C-C3B9-4778-A931-2F6A93B4FB33}"/>
              </a:ext>
            </a:extLst>
          </p:cNvPr>
          <p:cNvSpPr txBox="1">
            <a:spLocks/>
          </p:cNvSpPr>
          <p:nvPr/>
        </p:nvSpPr>
        <p:spPr>
          <a:xfrm>
            <a:off x="1916481" y="3035339"/>
            <a:ext cx="3078939" cy="2131168"/>
          </a:xfrm>
          <a:prstGeom prst="rect">
            <a:avLst/>
          </a:prstGeom>
          <a:solidFill>
            <a:schemeClr val="bg1">
              <a:lumMod val="85000"/>
            </a:schemeClr>
          </a:solidFill>
          <a:ln w="28575">
            <a:solidFill>
              <a:schemeClr val="tx1">
                <a:lumMod val="75000"/>
                <a:lumOff val="25000"/>
              </a:schemeClr>
            </a:solidFill>
          </a:ln>
        </p:spPr>
        <p:txBody>
          <a:bodyPr vert="horz" lIns="457200" tIns="457200" rIns="457200" bIns="18288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Font typeface="Arial" panose="020B0604020202020204" pitchFamily="34" charset="0"/>
              <a:buNone/>
            </a:pPr>
            <a:endParaRPr lang="en-US" sz="18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AEB8A0D3-CB8A-484E-8155-DA314DABA964}"/>
              </a:ext>
            </a:extLst>
          </p:cNvPr>
          <p:cNvSpPr>
            <a:spLocks noGrp="1"/>
          </p:cNvSpPr>
          <p:nvPr>
            <p:ph type="title"/>
          </p:nvPr>
        </p:nvSpPr>
        <p:spPr>
          <a:xfrm>
            <a:off x="0" y="3226196"/>
            <a:ext cx="12192000" cy="1840096"/>
          </a:xfrm>
        </p:spPr>
        <p:txBody>
          <a:bodyPr anchor="ctr">
            <a:noAutofit/>
          </a:bodyPr>
          <a:lstStyle/>
          <a:p>
            <a:pPr algn="ctr">
              <a:spcBef>
                <a:spcPts val="2400"/>
              </a:spcBef>
            </a:pPr>
            <a:r>
              <a:rPr lang="en-US" sz="3600" b="1" dirty="0">
                <a:solidFill>
                  <a:schemeClr val="bg2">
                    <a:lumMod val="50000"/>
                  </a:schemeClr>
                </a:solidFill>
                <a:latin typeface="Arial" panose="020B0604020202020204" pitchFamily="34" charset="0"/>
                <a:cs typeface="Arial" panose="020B0604020202020204" pitchFamily="34" charset="0"/>
              </a:rPr>
              <a:t>What It Is        &amp;       Why It Matters</a:t>
            </a:r>
          </a:p>
        </p:txBody>
      </p:sp>
      <p:sp>
        <p:nvSpPr>
          <p:cNvPr id="2" name="Rectangle 1">
            <a:extLst>
              <a:ext uri="{FF2B5EF4-FFF2-40B4-BE49-F238E27FC236}">
                <a16:creationId xmlns:a16="http://schemas.microsoft.com/office/drawing/2014/main" id="{FD9E4B9B-DF79-75BF-C135-0CB7998F27A9}"/>
              </a:ext>
            </a:extLst>
          </p:cNvPr>
          <p:cNvSpPr/>
          <p:nvPr/>
        </p:nvSpPr>
        <p:spPr>
          <a:xfrm>
            <a:off x="-28577" y="1500722"/>
            <a:ext cx="12527280" cy="91440"/>
          </a:xfrm>
          <a:prstGeom prst="rect">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F36B9D-38B6-7CF5-F391-69308C3E4214}"/>
              </a:ext>
            </a:extLst>
          </p:cNvPr>
          <p:cNvSpPr/>
          <p:nvPr/>
        </p:nvSpPr>
        <p:spPr>
          <a:xfrm>
            <a:off x="-76200" y="1688657"/>
            <a:ext cx="12618720" cy="127209"/>
          </a:xfrm>
          <a:prstGeom prst="rect">
            <a:avLst/>
          </a:prstGeom>
          <a:solidFill>
            <a:srgbClr val="0048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757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7">
            <a:extLst>
              <a:ext uri="{FF2B5EF4-FFF2-40B4-BE49-F238E27FC236}">
                <a16:creationId xmlns:a16="http://schemas.microsoft.com/office/drawing/2014/main" id="{AB8F5F3C-C3B9-4778-A931-2F6A93B4FB33}"/>
              </a:ext>
            </a:extLst>
          </p:cNvPr>
          <p:cNvSpPr>
            <a:spLocks noGrp="1"/>
          </p:cNvSpPr>
          <p:nvPr>
            <p:ph idx="1"/>
          </p:nvPr>
        </p:nvSpPr>
        <p:spPr>
          <a:xfrm>
            <a:off x="1453231" y="3560396"/>
            <a:ext cx="9156526" cy="2131168"/>
          </a:xfrm>
          <a:solidFill>
            <a:schemeClr val="bg1">
              <a:lumMod val="85000"/>
            </a:schemeClr>
          </a:solidFill>
          <a:ln w="28575">
            <a:solidFill>
              <a:schemeClr val="tx1">
                <a:lumMod val="75000"/>
                <a:lumOff val="25000"/>
              </a:schemeClr>
            </a:solidFill>
          </a:ln>
        </p:spPr>
        <p:txBody>
          <a:bodyPr lIns="457200" tIns="457200" rIns="457200" bIns="182880" anchor="t">
            <a:noAutofit/>
          </a:bodyPr>
          <a:lstStyle/>
          <a:p>
            <a:pPr marL="0" indent="0" algn="ctr">
              <a:lnSpc>
                <a:spcPct val="150000"/>
              </a:lnSpc>
              <a:spcBef>
                <a:spcPts val="0"/>
              </a:spcBef>
              <a:buNone/>
            </a:pPr>
            <a:endParaRPr lang="en-US" sz="1800" b="0" dirty="0">
              <a:latin typeface="Arial" panose="020B0604020202020204" pitchFamily="34" charset="0"/>
              <a:cs typeface="Arial" panose="020B0604020202020204" pitchFamily="34" charset="0"/>
            </a:endParaRPr>
          </a:p>
        </p:txBody>
      </p:sp>
      <p:sp>
        <p:nvSpPr>
          <p:cNvPr id="3" name="Text Placeholder 12">
            <a:extLst>
              <a:ext uri="{FF2B5EF4-FFF2-40B4-BE49-F238E27FC236}">
                <a16:creationId xmlns:a16="http://schemas.microsoft.com/office/drawing/2014/main" id="{52644D3E-1DB8-481C-A110-4DED9A674923}"/>
              </a:ext>
            </a:extLst>
          </p:cNvPr>
          <p:cNvSpPr txBox="1">
            <a:spLocks/>
          </p:cNvSpPr>
          <p:nvPr/>
        </p:nvSpPr>
        <p:spPr>
          <a:xfrm>
            <a:off x="0" y="2830881"/>
            <a:ext cx="12191999" cy="3746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2">
                    <a:lumMod val="50000"/>
                  </a:schemeClr>
                </a:solidFill>
                <a:latin typeface="Arial" panose="020B0604020202020204" pitchFamily="34" charset="0"/>
                <a:cs typeface="Arial" panose="020B0604020202020204" pitchFamily="34" charset="0"/>
              </a:rPr>
              <a:t>Companies must adapt to change in order to prosper. </a:t>
            </a:r>
          </a:p>
        </p:txBody>
      </p:sp>
      <p:pic>
        <p:nvPicPr>
          <p:cNvPr id="4" name="Picture 3">
            <a:extLst>
              <a:ext uri="{FF2B5EF4-FFF2-40B4-BE49-F238E27FC236}">
                <a16:creationId xmlns:a16="http://schemas.microsoft.com/office/drawing/2014/main" id="{4EFB2DCE-E0DE-4FAD-98B0-13C979364A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018" r="8518" b="8795"/>
          <a:stretch/>
        </p:blipFill>
        <p:spPr>
          <a:xfrm>
            <a:off x="1365760" y="3790809"/>
            <a:ext cx="2969496" cy="1670342"/>
          </a:xfrm>
          <a:prstGeom prst="rect">
            <a:avLst/>
          </a:prstGeom>
        </p:spPr>
      </p:pic>
      <p:pic>
        <p:nvPicPr>
          <p:cNvPr id="5" name="Picture 4" descr="Image result for changing demographics">
            <a:extLst>
              <a:ext uri="{FF2B5EF4-FFF2-40B4-BE49-F238E27FC236}">
                <a16:creationId xmlns:a16="http://schemas.microsoft.com/office/drawing/2014/main" id="{096F656F-FA97-41E9-90FD-09ECB824D14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3155"/>
          <a:stretch/>
        </p:blipFill>
        <p:spPr bwMode="auto">
          <a:xfrm>
            <a:off x="4548165" y="3783221"/>
            <a:ext cx="2966658" cy="16660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disruptive technology">
            <a:extLst>
              <a:ext uri="{FF2B5EF4-FFF2-40B4-BE49-F238E27FC236}">
                <a16:creationId xmlns:a16="http://schemas.microsoft.com/office/drawing/2014/main" id="{B42CFFC8-7CF9-41C8-A067-955589BF7A0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754"/>
          <a:stretch/>
        </p:blipFill>
        <p:spPr bwMode="auto">
          <a:xfrm>
            <a:off x="7715207" y="3773359"/>
            <a:ext cx="2969496" cy="1676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6400409"/>
            <a:ext cx="12192000" cy="5684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0" y="6345753"/>
            <a:ext cx="12192000" cy="138137"/>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3">
            <a:extLst>
              <a:ext uri="{FF2B5EF4-FFF2-40B4-BE49-F238E27FC236}">
                <a16:creationId xmlns:a16="http://schemas.microsoft.com/office/drawing/2014/main" id="{98CC3117-0ACB-40A0-AB7E-E31D185A478C}"/>
              </a:ext>
            </a:extLst>
          </p:cNvPr>
          <p:cNvSpPr txBox="1">
            <a:spLocks noChangeArrowheads="1"/>
          </p:cNvSpPr>
          <p:nvPr/>
        </p:nvSpPr>
        <p:spPr bwMode="auto">
          <a:xfrm>
            <a:off x="0" y="651353"/>
            <a:ext cx="121919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0"/>
              </a:spcBef>
              <a:spcAft>
                <a:spcPct val="0"/>
              </a:spcAft>
              <a:buClrTx/>
              <a:buSzTx/>
              <a:buFontTx/>
              <a:buNone/>
            </a:pPr>
            <a:r>
              <a:rPr lang="en-US" altLang="en-US" sz="3600" dirty="0">
                <a:solidFill>
                  <a:srgbClr val="00853E"/>
                </a:solidFill>
                <a:latin typeface="Arial" panose="020B0604020202020204" pitchFamily="34" charset="0"/>
              </a:rPr>
              <a:t>Change Is Accelerating</a:t>
            </a:r>
          </a:p>
        </p:txBody>
      </p:sp>
      <p:sp>
        <p:nvSpPr>
          <p:cNvPr id="2" name="Rectangle 1">
            <a:extLst>
              <a:ext uri="{FF2B5EF4-FFF2-40B4-BE49-F238E27FC236}">
                <a16:creationId xmlns:a16="http://schemas.microsoft.com/office/drawing/2014/main" id="{80948BD7-1AFA-9F32-9B85-F080C6BB507E}"/>
              </a:ext>
            </a:extLst>
          </p:cNvPr>
          <p:cNvSpPr/>
          <p:nvPr/>
        </p:nvSpPr>
        <p:spPr>
          <a:xfrm>
            <a:off x="-28577" y="1500722"/>
            <a:ext cx="12527280" cy="91440"/>
          </a:xfrm>
          <a:prstGeom prst="rect">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F76350F-3FF0-55FE-FB99-67C0B6D44210}"/>
              </a:ext>
            </a:extLst>
          </p:cNvPr>
          <p:cNvSpPr/>
          <p:nvPr/>
        </p:nvSpPr>
        <p:spPr>
          <a:xfrm>
            <a:off x="-76200" y="1688657"/>
            <a:ext cx="12618720" cy="127209"/>
          </a:xfrm>
          <a:prstGeom prst="rect">
            <a:avLst/>
          </a:prstGeom>
          <a:solidFill>
            <a:srgbClr val="0048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5159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1E22975E-435D-4428-815E-CFE79995AD1A}"/>
              </a:ext>
            </a:extLst>
          </p:cNvPr>
          <p:cNvSpPr>
            <a:spLocks noGrp="1"/>
          </p:cNvSpPr>
          <p:nvPr>
            <p:ph type="title"/>
          </p:nvPr>
        </p:nvSpPr>
        <p:spPr>
          <a:xfrm>
            <a:off x="0" y="588723"/>
            <a:ext cx="12192000" cy="808574"/>
          </a:xfrm>
        </p:spPr>
        <p:txBody>
          <a:bodyPr>
            <a:normAutofit/>
          </a:bodyPr>
          <a:lstStyle/>
          <a:p>
            <a:pPr algn="ctr"/>
            <a:r>
              <a:rPr lang="en-US" sz="3600" dirty="0">
                <a:solidFill>
                  <a:srgbClr val="00853E"/>
                </a:solidFill>
                <a:latin typeface="Arial" panose="020B0604020202020204" pitchFamily="34" charset="0"/>
                <a:cs typeface="Arial" panose="020B0604020202020204" pitchFamily="34" charset="0"/>
              </a:rPr>
              <a:t>What Is Responsible Investing?</a:t>
            </a:r>
          </a:p>
        </p:txBody>
      </p:sp>
      <p:sp>
        <p:nvSpPr>
          <p:cNvPr id="3" name="Content Placeholder 7">
            <a:extLst>
              <a:ext uri="{FF2B5EF4-FFF2-40B4-BE49-F238E27FC236}">
                <a16:creationId xmlns:a16="http://schemas.microsoft.com/office/drawing/2014/main" id="{AB8F5F3C-C3B9-4778-A931-2F6A93B4FB33}"/>
              </a:ext>
            </a:extLst>
          </p:cNvPr>
          <p:cNvSpPr>
            <a:spLocks noGrp="1"/>
          </p:cNvSpPr>
          <p:nvPr>
            <p:ph idx="1"/>
          </p:nvPr>
        </p:nvSpPr>
        <p:spPr>
          <a:xfrm>
            <a:off x="1528170" y="3645997"/>
            <a:ext cx="9156526" cy="2131168"/>
          </a:xfrm>
          <a:solidFill>
            <a:schemeClr val="bg1">
              <a:lumMod val="85000"/>
            </a:schemeClr>
          </a:solidFill>
          <a:ln w="28575">
            <a:solidFill>
              <a:schemeClr val="tx1">
                <a:lumMod val="75000"/>
                <a:lumOff val="25000"/>
              </a:schemeClr>
            </a:solidFill>
          </a:ln>
        </p:spPr>
        <p:txBody>
          <a:bodyPr lIns="457200" tIns="457200" rIns="457200" bIns="182880" anchor="t">
            <a:noAutofit/>
          </a:bodyPr>
          <a:lstStyle/>
          <a:p>
            <a:pPr marL="0" indent="0" algn="ctr">
              <a:lnSpc>
                <a:spcPct val="150000"/>
              </a:lnSpc>
              <a:spcBef>
                <a:spcPts val="0"/>
              </a:spcBef>
              <a:buNone/>
            </a:pPr>
            <a:r>
              <a:rPr lang="en-US" sz="1800" dirty="0">
                <a:latin typeface="Arial" panose="020B0604020202020204" pitchFamily="34" charset="0"/>
                <a:cs typeface="Arial" panose="020B0604020202020204" pitchFamily="34" charset="0"/>
              </a:rPr>
              <a:t>Responsible investment </a:t>
            </a:r>
            <a:r>
              <a:rPr lang="en-US" sz="1800" b="0" dirty="0">
                <a:latin typeface="Arial" panose="020B0604020202020204" pitchFamily="34" charset="0"/>
                <a:cs typeface="Arial" panose="020B0604020202020204" pitchFamily="34" charset="0"/>
              </a:rPr>
              <a:t>is an approach to investing that aims to incorporate environmental, social and governance (ESG) factors into investment decisions, </a:t>
            </a: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to better manage risk and generate sustainable, long-term returns.</a:t>
            </a:r>
          </a:p>
        </p:txBody>
      </p:sp>
      <p:sp>
        <p:nvSpPr>
          <p:cNvPr id="4" name="Text Placeholder 12">
            <a:extLst>
              <a:ext uri="{FF2B5EF4-FFF2-40B4-BE49-F238E27FC236}">
                <a16:creationId xmlns:a16="http://schemas.microsoft.com/office/drawing/2014/main" id="{06FE218A-85D4-49B4-8B6C-0A2708F1191E}"/>
              </a:ext>
            </a:extLst>
          </p:cNvPr>
          <p:cNvSpPr txBox="1">
            <a:spLocks/>
          </p:cNvSpPr>
          <p:nvPr/>
        </p:nvSpPr>
        <p:spPr>
          <a:xfrm>
            <a:off x="1" y="2366073"/>
            <a:ext cx="12192000" cy="452283"/>
          </a:xfrm>
          <a:prstGeom prst="rect">
            <a:avLst/>
          </a:prstGeom>
        </p:spPr>
        <p:txBody>
          <a:bodyPr/>
          <a:lstStyle>
            <a:lvl1pPr marL="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2"/>
                </a:solidFill>
                <a:latin typeface="+mn-lt"/>
                <a:ea typeface="+mn-ea"/>
                <a:cs typeface="+mn-cs"/>
              </a:defRPr>
            </a:lvl2pPr>
            <a:lvl3pPr marL="231775" indent="-231775" algn="l" defTabSz="914400" rtl="0" eaLnBrk="1" latinLnBrk="0" hangingPunct="1">
              <a:spcBef>
                <a:spcPct val="20000"/>
              </a:spcBef>
              <a:buClr>
                <a:schemeClr val="tx1"/>
              </a:buClr>
              <a:buFont typeface="Wingdings" charset="2"/>
              <a:buChar char="§"/>
              <a:defRPr sz="1400" kern="1200">
                <a:solidFill>
                  <a:schemeClr val="tx2"/>
                </a:solidFill>
                <a:latin typeface="+mn-lt"/>
                <a:ea typeface="+mn-ea"/>
                <a:cs typeface="+mn-cs"/>
              </a:defRPr>
            </a:lvl3pPr>
            <a:lvl4pPr marL="568325" indent="-284163" algn="l" defTabSz="914400" rtl="0" eaLnBrk="1" latinLnBrk="0" hangingPunct="1">
              <a:spcBef>
                <a:spcPct val="20000"/>
              </a:spcBef>
              <a:buClr>
                <a:schemeClr val="tx1"/>
              </a:buClr>
              <a:buFont typeface="Wingdings" charset="2"/>
              <a:buChar char="§"/>
              <a:defRPr sz="1200" kern="1200">
                <a:solidFill>
                  <a:schemeClr val="tx2"/>
                </a:solidFill>
                <a:latin typeface="+mn-lt"/>
                <a:ea typeface="+mn-ea"/>
                <a:cs typeface="+mn-cs"/>
              </a:defRPr>
            </a:lvl4pPr>
            <a:lvl5pPr marL="801688" indent="-225425" algn="l" defTabSz="914400" rtl="0" eaLnBrk="1" latinLnBrk="0" hangingPunct="1">
              <a:spcBef>
                <a:spcPct val="20000"/>
              </a:spcBef>
              <a:buClr>
                <a:schemeClr val="tx1"/>
              </a:buClr>
              <a:buFont typeface="Wingdings" charset="2"/>
              <a:buChar char="§"/>
              <a:defRPr sz="1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800" dirty="0">
                <a:solidFill>
                  <a:schemeClr val="bg2">
                    <a:lumMod val="50000"/>
                  </a:schemeClr>
                </a:solidFill>
                <a:latin typeface="Arial" panose="020B0604020202020204" pitchFamily="34" charset="0"/>
                <a:cs typeface="Arial" panose="020B0604020202020204" pitchFamily="34" charset="0"/>
              </a:rPr>
              <a:t>Evaluating the financial and non-financial </a:t>
            </a:r>
            <a:br>
              <a:rPr lang="en-US" sz="2800" dirty="0">
                <a:solidFill>
                  <a:schemeClr val="bg2">
                    <a:lumMod val="50000"/>
                  </a:schemeClr>
                </a:solidFill>
                <a:latin typeface="Arial" panose="020B0604020202020204" pitchFamily="34" charset="0"/>
                <a:cs typeface="Arial" panose="020B0604020202020204" pitchFamily="34" charset="0"/>
              </a:rPr>
            </a:br>
            <a:r>
              <a:rPr lang="en-US" sz="2800" dirty="0">
                <a:solidFill>
                  <a:schemeClr val="bg2">
                    <a:lumMod val="50000"/>
                  </a:schemeClr>
                </a:solidFill>
                <a:latin typeface="Arial" panose="020B0604020202020204" pitchFamily="34" charset="0"/>
                <a:cs typeface="Arial" panose="020B0604020202020204" pitchFamily="34" charset="0"/>
              </a:rPr>
              <a:t>performance of companies.</a:t>
            </a:r>
          </a:p>
        </p:txBody>
      </p:sp>
      <p:sp>
        <p:nvSpPr>
          <p:cNvPr id="6" name="Text Placeholder 8">
            <a:extLst>
              <a:ext uri="{FF2B5EF4-FFF2-40B4-BE49-F238E27FC236}">
                <a16:creationId xmlns:a16="http://schemas.microsoft.com/office/drawing/2014/main" id="{F54CC6E2-DCE4-4AEE-BFA5-318FFDA745D3}"/>
              </a:ext>
            </a:extLst>
          </p:cNvPr>
          <p:cNvSpPr txBox="1">
            <a:spLocks/>
          </p:cNvSpPr>
          <p:nvPr/>
        </p:nvSpPr>
        <p:spPr>
          <a:xfrm>
            <a:off x="446617" y="5966694"/>
            <a:ext cx="11319632" cy="559898"/>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Source: Principles for Responsible Investment.</a:t>
            </a:r>
          </a:p>
        </p:txBody>
      </p:sp>
      <p:sp>
        <p:nvSpPr>
          <p:cNvPr id="7" name="Rectangle 6"/>
          <p:cNvSpPr/>
          <p:nvPr/>
        </p:nvSpPr>
        <p:spPr>
          <a:xfrm>
            <a:off x="0" y="6400409"/>
            <a:ext cx="12192000" cy="5684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0" y="6345753"/>
            <a:ext cx="12192000" cy="138137"/>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DF92A01-BA8D-2F57-DC8D-9BB4DAA25CCD}"/>
              </a:ext>
            </a:extLst>
          </p:cNvPr>
          <p:cNvSpPr/>
          <p:nvPr/>
        </p:nvSpPr>
        <p:spPr>
          <a:xfrm>
            <a:off x="-28577" y="1500722"/>
            <a:ext cx="12527280" cy="91440"/>
          </a:xfrm>
          <a:prstGeom prst="rect">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43F623-37FE-FA70-DC74-C6064B302676}"/>
              </a:ext>
            </a:extLst>
          </p:cNvPr>
          <p:cNvSpPr/>
          <p:nvPr/>
        </p:nvSpPr>
        <p:spPr>
          <a:xfrm>
            <a:off x="-76200" y="1688657"/>
            <a:ext cx="12618720" cy="127209"/>
          </a:xfrm>
          <a:prstGeom prst="rect">
            <a:avLst/>
          </a:prstGeom>
          <a:solidFill>
            <a:srgbClr val="0048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9338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7">
            <a:extLst>
              <a:ext uri="{FF2B5EF4-FFF2-40B4-BE49-F238E27FC236}">
                <a16:creationId xmlns:a16="http://schemas.microsoft.com/office/drawing/2014/main" id="{AB8F5F3C-C3B9-4778-A931-2F6A93B4FB33}"/>
              </a:ext>
            </a:extLst>
          </p:cNvPr>
          <p:cNvSpPr txBox="1">
            <a:spLocks/>
          </p:cNvSpPr>
          <p:nvPr/>
        </p:nvSpPr>
        <p:spPr>
          <a:xfrm>
            <a:off x="8041709" y="3417904"/>
            <a:ext cx="2968669" cy="2131168"/>
          </a:xfrm>
          <a:prstGeom prst="rect">
            <a:avLst/>
          </a:prstGeom>
          <a:solidFill>
            <a:schemeClr val="bg1">
              <a:lumMod val="85000"/>
            </a:schemeClr>
          </a:solidFill>
          <a:ln w="28575">
            <a:solidFill>
              <a:schemeClr val="tx1">
                <a:lumMod val="75000"/>
                <a:lumOff val="25000"/>
              </a:schemeClr>
            </a:solidFill>
          </a:ln>
        </p:spPr>
        <p:txBody>
          <a:bodyPr vert="horz" lIns="457200" tIns="457200" rIns="457200" bIns="18288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Font typeface="Arial" panose="020B0604020202020204" pitchFamily="34" charset="0"/>
              <a:buNone/>
            </a:pPr>
            <a:endParaRPr lang="en-US" sz="1800" dirty="0">
              <a:latin typeface="Arial" panose="020B0604020202020204" pitchFamily="34" charset="0"/>
              <a:cs typeface="Arial" panose="020B0604020202020204" pitchFamily="34" charset="0"/>
            </a:endParaRPr>
          </a:p>
        </p:txBody>
      </p:sp>
      <p:sp>
        <p:nvSpPr>
          <p:cNvPr id="3" name="Content Placeholder 9">
            <a:extLst>
              <a:ext uri="{FF2B5EF4-FFF2-40B4-BE49-F238E27FC236}">
                <a16:creationId xmlns:a16="http://schemas.microsoft.com/office/drawing/2014/main" id="{AD94FBD6-DECF-431E-AA1A-7EF610908454}"/>
              </a:ext>
            </a:extLst>
          </p:cNvPr>
          <p:cNvSpPr>
            <a:spLocks noGrp="1"/>
          </p:cNvSpPr>
          <p:nvPr>
            <p:ph idx="1"/>
          </p:nvPr>
        </p:nvSpPr>
        <p:spPr>
          <a:xfrm>
            <a:off x="901874" y="2872158"/>
            <a:ext cx="6839211" cy="3132171"/>
          </a:xfrm>
        </p:spPr>
        <p:txBody>
          <a:bodyPr anchor="ctr">
            <a:normAutofit/>
          </a:bodyPr>
          <a:lstStyle/>
          <a:p>
            <a:pPr lvl="2">
              <a:spcBef>
                <a:spcPts val="0"/>
              </a:spcBef>
              <a:spcAft>
                <a:spcPts val="120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Negative screening</a:t>
            </a:r>
          </a:p>
          <a:p>
            <a:pPr lvl="3">
              <a:spcBef>
                <a:spcPts val="0"/>
              </a:spcBef>
              <a:spcAft>
                <a:spcPts val="1200"/>
              </a:spcAft>
              <a:buFont typeface="Wingdings" panose="05000000000000000000" pitchFamily="2" charset="2"/>
              <a:buChar char="§"/>
            </a:pPr>
            <a:r>
              <a:rPr lang="en-US" sz="2000" dirty="0">
                <a:latin typeface="Arial" panose="020B0604020202020204" pitchFamily="34" charset="0"/>
                <a:cs typeface="Arial" panose="020B0604020202020204" pitchFamily="34" charset="0"/>
              </a:rPr>
              <a:t>Avoid “sin stocks”: guns, alcohol, tobacco and gambling</a:t>
            </a:r>
          </a:p>
          <a:p>
            <a:pPr lvl="2">
              <a:spcBef>
                <a:spcPts val="0"/>
              </a:spcBef>
              <a:spcAft>
                <a:spcPts val="120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ESG = Environmental, Social, Governance issues</a:t>
            </a:r>
          </a:p>
          <a:p>
            <a:pPr lvl="2">
              <a:spcBef>
                <a:spcPts val="0"/>
              </a:spcBef>
              <a:spcAft>
                <a:spcPts val="120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A more positive and proactive approach</a:t>
            </a:r>
          </a:p>
        </p:txBody>
      </p:sp>
      <p:pic>
        <p:nvPicPr>
          <p:cNvPr id="4" name="Picture 3">
            <a:extLst>
              <a:ext uri="{FF2B5EF4-FFF2-40B4-BE49-F238E27FC236}">
                <a16:creationId xmlns:a16="http://schemas.microsoft.com/office/drawing/2014/main" id="{B445156F-7305-4FD3-84FF-A48FA136AA0D}"/>
              </a:ext>
            </a:extLst>
          </p:cNvPr>
          <p:cNvPicPr>
            <a:picLocks noChangeAspect="1"/>
          </p:cNvPicPr>
          <p:nvPr/>
        </p:nvPicPr>
        <p:blipFill>
          <a:blip r:embed="rId3"/>
          <a:stretch>
            <a:fillRect/>
          </a:stretch>
        </p:blipFill>
        <p:spPr>
          <a:xfrm>
            <a:off x="8196212" y="3602210"/>
            <a:ext cx="2645768" cy="1743094"/>
          </a:xfrm>
          <a:prstGeom prst="rect">
            <a:avLst/>
          </a:prstGeom>
        </p:spPr>
      </p:pic>
      <p:sp>
        <p:nvSpPr>
          <p:cNvPr id="5" name="Text Placeholder 8">
            <a:extLst>
              <a:ext uri="{FF2B5EF4-FFF2-40B4-BE49-F238E27FC236}">
                <a16:creationId xmlns:a16="http://schemas.microsoft.com/office/drawing/2014/main" id="{922F066D-C68B-4386-8326-BEB7BFD5638A}"/>
              </a:ext>
            </a:extLst>
          </p:cNvPr>
          <p:cNvSpPr txBox="1">
            <a:spLocks/>
          </p:cNvSpPr>
          <p:nvPr/>
        </p:nvSpPr>
        <p:spPr>
          <a:xfrm>
            <a:off x="1777651" y="2569624"/>
            <a:ext cx="7616869" cy="8357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2">
                    <a:lumMod val="50000"/>
                  </a:schemeClr>
                </a:solidFill>
                <a:latin typeface="Arial" panose="020B0604020202020204" pitchFamily="34" charset="0"/>
                <a:cs typeface="Arial" panose="020B0604020202020204" pitchFamily="34" charset="0"/>
              </a:rPr>
              <a:t>From exclusionary to inclusionary strategy:</a:t>
            </a:r>
          </a:p>
          <a:p>
            <a:endParaRPr lang="en-US" dirty="0">
              <a:solidFill>
                <a:srgbClr val="000000"/>
              </a:solidFill>
            </a:endParaRPr>
          </a:p>
        </p:txBody>
      </p:sp>
      <p:sp>
        <p:nvSpPr>
          <p:cNvPr id="6" name="Rectangle 5"/>
          <p:cNvSpPr/>
          <p:nvPr/>
        </p:nvSpPr>
        <p:spPr>
          <a:xfrm>
            <a:off x="0" y="6400409"/>
            <a:ext cx="12192000" cy="5684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0" y="6345753"/>
            <a:ext cx="12192000" cy="138137"/>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itle 4">
            <a:extLst>
              <a:ext uri="{FF2B5EF4-FFF2-40B4-BE49-F238E27FC236}">
                <a16:creationId xmlns:a16="http://schemas.microsoft.com/office/drawing/2014/main" id="{1E22975E-435D-4428-815E-CFE79995AD1A}"/>
              </a:ext>
            </a:extLst>
          </p:cNvPr>
          <p:cNvSpPr txBox="1">
            <a:spLocks/>
          </p:cNvSpPr>
          <p:nvPr/>
        </p:nvSpPr>
        <p:spPr>
          <a:xfrm>
            <a:off x="0" y="588723"/>
            <a:ext cx="12192000" cy="8085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00853E"/>
                </a:solidFill>
                <a:latin typeface="Arial" panose="020B0604020202020204" pitchFamily="34" charset="0"/>
                <a:cs typeface="Arial" panose="020B0604020202020204" pitchFamily="34" charset="0"/>
              </a:rPr>
              <a:t>How Has Responsible Investing Evolved?</a:t>
            </a:r>
          </a:p>
        </p:txBody>
      </p:sp>
      <p:sp>
        <p:nvSpPr>
          <p:cNvPr id="2" name="Rectangle 1">
            <a:extLst>
              <a:ext uri="{FF2B5EF4-FFF2-40B4-BE49-F238E27FC236}">
                <a16:creationId xmlns:a16="http://schemas.microsoft.com/office/drawing/2014/main" id="{C17AA0B3-FF08-75E2-306D-F68C4465C334}"/>
              </a:ext>
            </a:extLst>
          </p:cNvPr>
          <p:cNvSpPr/>
          <p:nvPr/>
        </p:nvSpPr>
        <p:spPr>
          <a:xfrm>
            <a:off x="-28577" y="1500722"/>
            <a:ext cx="12527280" cy="91440"/>
          </a:xfrm>
          <a:prstGeom prst="rect">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77A1C2-C45D-B6D4-3271-400FAFF96DDA}"/>
              </a:ext>
            </a:extLst>
          </p:cNvPr>
          <p:cNvSpPr/>
          <p:nvPr/>
        </p:nvSpPr>
        <p:spPr>
          <a:xfrm>
            <a:off x="-76200" y="1688657"/>
            <a:ext cx="12618720" cy="127209"/>
          </a:xfrm>
          <a:prstGeom prst="rect">
            <a:avLst/>
          </a:prstGeom>
          <a:solidFill>
            <a:srgbClr val="0048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530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F57EB2BF-DFB3-449B-9CF5-6726A9A8ADBA}"/>
              </a:ext>
            </a:extLst>
          </p:cNvPr>
          <p:cNvSpPr txBox="1">
            <a:spLocks/>
          </p:cNvSpPr>
          <p:nvPr/>
        </p:nvSpPr>
        <p:spPr>
          <a:xfrm>
            <a:off x="446617" y="5941642"/>
            <a:ext cx="11319632" cy="559898"/>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Source: CFA Institute, Environmental, Social, And Governance Issues In Investing, https://www.cfapubs.org/doi/pdf/10.2469/ccb.v2015.n11.1</a:t>
            </a:r>
          </a:p>
        </p:txBody>
      </p:sp>
      <p:sp>
        <p:nvSpPr>
          <p:cNvPr id="4" name="Text Placeholder 8">
            <a:extLst>
              <a:ext uri="{FF2B5EF4-FFF2-40B4-BE49-F238E27FC236}">
                <a16:creationId xmlns:a16="http://schemas.microsoft.com/office/drawing/2014/main" id="{68CEC6B9-7165-4426-8771-233CDA5D2D40}"/>
              </a:ext>
            </a:extLst>
          </p:cNvPr>
          <p:cNvSpPr txBox="1">
            <a:spLocks/>
          </p:cNvSpPr>
          <p:nvPr/>
        </p:nvSpPr>
        <p:spPr>
          <a:xfrm>
            <a:off x="483762" y="2194232"/>
            <a:ext cx="11319632" cy="454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2">
                    <a:lumMod val="50000"/>
                  </a:schemeClr>
                </a:solidFill>
                <a:latin typeface="Arial" panose="020B0604020202020204" pitchFamily="34" charset="0"/>
                <a:cs typeface="Arial" panose="020B0604020202020204" pitchFamily="34" charset="0"/>
              </a:rPr>
              <a:t>Examples of ESG Issues</a:t>
            </a:r>
          </a:p>
        </p:txBody>
      </p:sp>
      <p:sp>
        <p:nvSpPr>
          <p:cNvPr id="5" name="Content Placeholder 2">
            <a:extLst>
              <a:ext uri="{FF2B5EF4-FFF2-40B4-BE49-F238E27FC236}">
                <a16:creationId xmlns:a16="http://schemas.microsoft.com/office/drawing/2014/main" id="{3CC4A982-31EA-4846-87FE-A701D4431FB2}"/>
              </a:ext>
            </a:extLst>
          </p:cNvPr>
          <p:cNvSpPr txBox="1">
            <a:spLocks/>
          </p:cNvSpPr>
          <p:nvPr/>
        </p:nvSpPr>
        <p:spPr bwMode="auto">
          <a:xfrm>
            <a:off x="815560" y="3953459"/>
            <a:ext cx="3070457" cy="255185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64478" indent="-264478" algn="l" rtl="0" eaLnBrk="1" fontAlgn="base" hangingPunct="1">
              <a:lnSpc>
                <a:spcPct val="100000"/>
              </a:lnSpc>
              <a:spcBef>
                <a:spcPts val="0"/>
              </a:spcBef>
              <a:spcAft>
                <a:spcPts val="600"/>
              </a:spcAft>
              <a:buClr>
                <a:schemeClr val="tx2"/>
              </a:buClr>
              <a:buSzPct val="100000"/>
              <a:buFont typeface="Wingdings" panose="05000000000000000000" pitchFamily="2" charset="2"/>
              <a:buChar char="§"/>
              <a:tabLst/>
              <a:defRPr sz="3200" b="0" kern="1200">
                <a:solidFill>
                  <a:srgbClr val="000000"/>
                </a:solidFill>
                <a:latin typeface="Garamond" panose="02020404030301010803" pitchFamily="18" charset="0"/>
                <a:ea typeface="ＭＳ Ｐゴシック" charset="-128"/>
                <a:cs typeface="Arial" pitchFamily="34" charset="0"/>
              </a:defRPr>
            </a:lvl1pPr>
            <a:lvl2pPr marL="834390" indent="-274320" algn="l" rtl="0" eaLnBrk="1" fontAlgn="base" hangingPunct="1">
              <a:lnSpc>
                <a:spcPct val="100000"/>
              </a:lnSpc>
              <a:spcBef>
                <a:spcPts val="0"/>
              </a:spcBef>
              <a:spcAft>
                <a:spcPts val="600"/>
              </a:spcAft>
              <a:buClr>
                <a:schemeClr val="tx2"/>
              </a:buClr>
              <a:buSzPct val="100000"/>
              <a:buFont typeface="Arial" panose="020B0604020202020204" pitchFamily="34" charset="0"/>
              <a:buChar char="­"/>
              <a:defRPr sz="2800" b="0" kern="1200">
                <a:solidFill>
                  <a:srgbClr val="000000"/>
                </a:solidFill>
                <a:latin typeface="Garamond" panose="02020404030301010803" pitchFamily="18" charset="0"/>
                <a:ea typeface="ＭＳ Ｐゴシック" charset="-128"/>
                <a:cs typeface="Arial" pitchFamily="34" charset="0"/>
              </a:defRPr>
            </a:lvl2pPr>
            <a:lvl3pPr marL="1348740" indent="-274003" algn="l" rtl="0" eaLnBrk="1" fontAlgn="base" hangingPunct="1">
              <a:lnSpc>
                <a:spcPct val="100000"/>
              </a:lnSpc>
              <a:spcBef>
                <a:spcPts val="0"/>
              </a:spcBef>
              <a:spcAft>
                <a:spcPts val="600"/>
              </a:spcAft>
              <a:buClr>
                <a:schemeClr val="tx2"/>
              </a:buClr>
              <a:buSzPct val="100000"/>
              <a:buFont typeface="Wingdings" panose="05000000000000000000" pitchFamily="2" charset="2"/>
              <a:buChar char="§"/>
              <a:defRPr sz="2000" b="0" kern="1200">
                <a:solidFill>
                  <a:srgbClr val="000000"/>
                </a:solidFill>
                <a:latin typeface="Garamond" panose="02020404030301010803" pitchFamily="18" charset="0"/>
                <a:ea typeface="ＭＳ Ｐゴシック" charset="-128"/>
                <a:cs typeface="Arial" pitchFamily="34" charset="0"/>
              </a:defRPr>
            </a:lvl3pPr>
            <a:lvl4pPr marL="1805940" indent="-274003" algn="l" rtl="0" eaLnBrk="1" fontAlgn="base" hangingPunct="1">
              <a:lnSpc>
                <a:spcPct val="100000"/>
              </a:lnSpc>
              <a:spcBef>
                <a:spcPts val="0"/>
              </a:spcBef>
              <a:spcAft>
                <a:spcPts val="600"/>
              </a:spcAft>
              <a:buClr>
                <a:schemeClr val="tx2"/>
              </a:buClr>
              <a:buSzPct val="100000"/>
              <a:buFont typeface="Wingdings" panose="05000000000000000000" pitchFamily="2" charset="2"/>
              <a:buChar char="§"/>
              <a:defRPr sz="2000" b="0" kern="1200">
                <a:solidFill>
                  <a:srgbClr val="000000"/>
                </a:solidFill>
                <a:latin typeface="Garamond" panose="02020404030301010803" pitchFamily="18" charset="0"/>
                <a:ea typeface="ＭＳ Ｐゴシック" charset="-128"/>
                <a:cs typeface="Arial" pitchFamily="34" charset="0"/>
              </a:defRPr>
            </a:lvl4pPr>
            <a:lvl5pPr marL="857250" indent="-173038" algn="l" rtl="0" eaLnBrk="1" fontAlgn="base" hangingPunct="1">
              <a:lnSpc>
                <a:spcPts val="1400"/>
              </a:lnSpc>
              <a:spcBef>
                <a:spcPts val="0"/>
              </a:spcBef>
              <a:spcAft>
                <a:spcPts val="400"/>
              </a:spcAft>
              <a:buClr>
                <a:schemeClr val="bg1"/>
              </a:buClr>
              <a:buFont typeface="Arial" pitchFamily="34" charset="0"/>
              <a:buChar char="–"/>
              <a:tabLst/>
              <a:defRPr sz="1100" b="0" kern="1200">
                <a:solidFill>
                  <a:schemeClr val="bg1"/>
                </a:solidFill>
                <a:latin typeface="Arial" pitchFamily="34" charset="0"/>
                <a:ea typeface="Arial" charset="0"/>
                <a:cs typeface="Arial" pitchFamily="34" charset="0"/>
              </a:defRPr>
            </a:lvl5pPr>
            <a:lvl6pPr marL="2513130"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064"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996"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27"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6263" marR="0" lvl="1" indent="-342900" algn="l" defTabSz="914400" rtl="0" eaLnBrk="1" fontAlgn="base" latinLnBrk="0" hangingPunct="1">
              <a:lnSpc>
                <a:spcPct val="100000"/>
              </a:lnSpc>
              <a:spcBef>
                <a:spcPts val="0"/>
              </a:spcBef>
              <a:spcAft>
                <a:spcPts val="600"/>
              </a:spcAft>
              <a:buClr>
                <a:schemeClr val="tx1"/>
              </a:buClr>
              <a:buSzPct val="100000"/>
              <a:buFont typeface="Wingdings" pitchFamily="2" charset="2"/>
              <a:buChar char="§"/>
              <a:tabLst/>
              <a:defRPr/>
            </a:pPr>
            <a:r>
              <a:rPr kumimoji="0" lang="en-US" sz="1600" u="none" strike="noStrike" kern="1200" cap="none" spc="0" normalizeH="0" baseline="0" noProof="0" dirty="0">
                <a:ln>
                  <a:noFill/>
                </a:ln>
                <a:solidFill>
                  <a:schemeClr val="tx1"/>
                </a:solidFill>
                <a:effectLst/>
                <a:uLnTx/>
                <a:uFillTx/>
                <a:latin typeface="Arial Narrow" panose="020B0604020202020204" pitchFamily="34" charset="0"/>
                <a:cs typeface="Arial Narrow" panose="020B0604020202020204" pitchFamily="34" charset="0"/>
              </a:rPr>
              <a:t>Energy management</a:t>
            </a:r>
          </a:p>
          <a:p>
            <a:pPr marL="576263" marR="0" lvl="1" indent="-342900" algn="l" defTabSz="914400" rtl="0" eaLnBrk="1" fontAlgn="base" latinLnBrk="0" hangingPunct="1">
              <a:lnSpc>
                <a:spcPct val="100000"/>
              </a:lnSpc>
              <a:spcBef>
                <a:spcPts val="0"/>
              </a:spcBef>
              <a:spcAft>
                <a:spcPts val="600"/>
              </a:spcAft>
              <a:buClr>
                <a:schemeClr val="tx1"/>
              </a:buClr>
              <a:buSzPct val="100000"/>
              <a:buFont typeface="Wingdings" pitchFamily="2" charset="2"/>
              <a:buChar char="§"/>
              <a:tabLst/>
              <a:defRPr/>
            </a:pPr>
            <a:r>
              <a:rPr kumimoji="0" lang="en-US" sz="1600" u="none" strike="noStrike" kern="1200" cap="none" spc="0" normalizeH="0" baseline="0" noProof="0" dirty="0">
                <a:ln>
                  <a:noFill/>
                </a:ln>
                <a:solidFill>
                  <a:schemeClr val="tx1"/>
                </a:solidFill>
                <a:effectLst/>
                <a:uLnTx/>
                <a:uFillTx/>
                <a:latin typeface="Arial Narrow" panose="020B0604020202020204" pitchFamily="34" charset="0"/>
                <a:cs typeface="Arial Narrow" panose="020B0604020202020204" pitchFamily="34" charset="0"/>
              </a:rPr>
              <a:t>Environmental impact of supply chain</a:t>
            </a:r>
          </a:p>
          <a:p>
            <a:pPr marL="576263" marR="0" lvl="1" indent="-342900" algn="l" defTabSz="914400" rtl="0" eaLnBrk="1" fontAlgn="base" latinLnBrk="0" hangingPunct="1">
              <a:lnSpc>
                <a:spcPct val="100000"/>
              </a:lnSpc>
              <a:spcBef>
                <a:spcPts val="0"/>
              </a:spcBef>
              <a:spcAft>
                <a:spcPts val="600"/>
              </a:spcAft>
              <a:buClr>
                <a:schemeClr val="tx1"/>
              </a:buClr>
              <a:buSzPct val="100000"/>
              <a:buFont typeface="Wingdings" pitchFamily="2" charset="2"/>
              <a:buChar char="§"/>
              <a:tabLst/>
              <a:defRPr/>
            </a:pPr>
            <a:r>
              <a:rPr kumimoji="0" lang="en-US" sz="1600" u="none" strike="noStrike" kern="1200" cap="none" spc="0" normalizeH="0" baseline="0" noProof="0" dirty="0">
                <a:ln>
                  <a:noFill/>
                </a:ln>
                <a:solidFill>
                  <a:schemeClr val="tx1"/>
                </a:solidFill>
                <a:effectLst/>
                <a:uLnTx/>
                <a:uFillTx/>
                <a:latin typeface="Arial Narrow" panose="020B0604020202020204" pitchFamily="34" charset="0"/>
                <a:cs typeface="Arial Narrow" panose="020B0604020202020204" pitchFamily="34" charset="0"/>
              </a:rPr>
              <a:t>Environmental impact of products</a:t>
            </a:r>
          </a:p>
          <a:p>
            <a:pPr marL="576263" marR="0" lvl="1" indent="-342900" algn="l" defTabSz="914400" rtl="0" eaLnBrk="1" fontAlgn="base" latinLnBrk="0" hangingPunct="1">
              <a:lnSpc>
                <a:spcPct val="100000"/>
              </a:lnSpc>
              <a:spcBef>
                <a:spcPts val="0"/>
              </a:spcBef>
              <a:spcAft>
                <a:spcPts val="600"/>
              </a:spcAft>
              <a:buClr>
                <a:schemeClr val="tx1"/>
              </a:buClr>
              <a:buSzPct val="100000"/>
              <a:buFont typeface="Wingdings" pitchFamily="2" charset="2"/>
              <a:buChar char="§"/>
              <a:tabLst/>
              <a:defRPr/>
            </a:pPr>
            <a:r>
              <a:rPr kumimoji="0" lang="en-US" sz="1600" u="none" strike="noStrike" kern="1200" cap="none" spc="0" normalizeH="0" baseline="0" noProof="0" dirty="0">
                <a:ln>
                  <a:noFill/>
                </a:ln>
                <a:solidFill>
                  <a:schemeClr val="tx1"/>
                </a:solidFill>
                <a:effectLst/>
                <a:uLnTx/>
                <a:uFillTx/>
                <a:latin typeface="Arial Narrow" panose="020B0604020202020204" pitchFamily="34" charset="0"/>
                <a:cs typeface="Arial Narrow" panose="020B0604020202020204" pitchFamily="34" charset="0"/>
              </a:rPr>
              <a:t>Climate change policies</a:t>
            </a:r>
          </a:p>
          <a:p>
            <a:pPr marL="576263" marR="0" lvl="1" indent="-342900" algn="l" defTabSz="914400" rtl="0" eaLnBrk="1" fontAlgn="base" latinLnBrk="0" hangingPunct="1">
              <a:lnSpc>
                <a:spcPct val="100000"/>
              </a:lnSpc>
              <a:spcBef>
                <a:spcPts val="0"/>
              </a:spcBef>
              <a:spcAft>
                <a:spcPts val="600"/>
              </a:spcAft>
              <a:buClr>
                <a:schemeClr val="tx1"/>
              </a:buClr>
              <a:buSzPct val="100000"/>
              <a:buFont typeface="Wingdings" pitchFamily="2" charset="2"/>
              <a:buChar char="§"/>
              <a:tabLst/>
              <a:defRPr/>
            </a:pPr>
            <a:r>
              <a:rPr kumimoji="0" lang="en-US" sz="1600" u="none" strike="noStrike" kern="1200" cap="none" spc="0" normalizeH="0" baseline="0" noProof="0" dirty="0">
                <a:ln>
                  <a:noFill/>
                </a:ln>
                <a:solidFill>
                  <a:schemeClr val="tx1"/>
                </a:solidFill>
                <a:effectLst/>
                <a:uLnTx/>
                <a:uFillTx/>
                <a:latin typeface="Arial Narrow" panose="020B0604020202020204" pitchFamily="34" charset="0"/>
                <a:cs typeface="Arial Narrow" panose="020B0604020202020204" pitchFamily="34" charset="0"/>
              </a:rPr>
              <a:t>And more</a:t>
            </a:r>
          </a:p>
        </p:txBody>
      </p:sp>
      <p:sp>
        <p:nvSpPr>
          <p:cNvPr id="6" name="Rectangle 5">
            <a:extLst>
              <a:ext uri="{FF2B5EF4-FFF2-40B4-BE49-F238E27FC236}">
                <a16:creationId xmlns:a16="http://schemas.microsoft.com/office/drawing/2014/main" id="{F32CC3E2-ABF7-4CB8-83AC-127FA62419E9}"/>
              </a:ext>
            </a:extLst>
          </p:cNvPr>
          <p:cNvSpPr/>
          <p:nvPr/>
        </p:nvSpPr>
        <p:spPr>
          <a:xfrm>
            <a:off x="1147478" y="3251535"/>
            <a:ext cx="2406621" cy="400110"/>
          </a:xfrm>
          <a:prstGeom prst="rect">
            <a:avLst/>
          </a:prstGeom>
        </p:spPr>
        <p:txBody>
          <a:bodyPr wrap="none">
            <a:spAutoFit/>
          </a:bodyPr>
          <a:lstStyle/>
          <a:p>
            <a:pPr lvl="0" algn="ctr" fontAlgn="base">
              <a:spcAft>
                <a:spcPts val="600"/>
              </a:spcAft>
              <a:buClr>
                <a:srgbClr val="3B8EDE"/>
              </a:buClr>
              <a:buSzPct val="100000"/>
              <a:defRPr/>
            </a:pPr>
            <a:r>
              <a:rPr lang="en-US" sz="2000" b="1" dirty="0">
                <a:solidFill>
                  <a:schemeClr val="tx2"/>
                </a:solidFill>
                <a:latin typeface="Arial" panose="020B0604020202020204" pitchFamily="34" charset="0"/>
                <a:cs typeface="Arial" panose="020B0604020202020204" pitchFamily="34" charset="0"/>
              </a:rPr>
              <a:t>ENVIRONMENTAL</a:t>
            </a:r>
          </a:p>
        </p:txBody>
      </p:sp>
      <p:cxnSp>
        <p:nvCxnSpPr>
          <p:cNvPr id="7" name="Straight Connector 6">
            <a:extLst>
              <a:ext uri="{FF2B5EF4-FFF2-40B4-BE49-F238E27FC236}">
                <a16:creationId xmlns:a16="http://schemas.microsoft.com/office/drawing/2014/main" id="{1B998A09-AA50-419C-84F9-00544D2E394A}"/>
              </a:ext>
            </a:extLst>
          </p:cNvPr>
          <p:cNvCxnSpPr/>
          <p:nvPr/>
        </p:nvCxnSpPr>
        <p:spPr>
          <a:xfrm>
            <a:off x="815559" y="3767741"/>
            <a:ext cx="307045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Content Placeholder 3">
            <a:extLst>
              <a:ext uri="{FF2B5EF4-FFF2-40B4-BE49-F238E27FC236}">
                <a16:creationId xmlns:a16="http://schemas.microsoft.com/office/drawing/2014/main" id="{402142C2-C438-452D-B829-99693AED70E9}"/>
              </a:ext>
            </a:extLst>
          </p:cNvPr>
          <p:cNvSpPr txBox="1">
            <a:spLocks/>
          </p:cNvSpPr>
          <p:nvPr/>
        </p:nvSpPr>
        <p:spPr>
          <a:xfrm>
            <a:off x="4544985" y="3953459"/>
            <a:ext cx="3066086" cy="2141314"/>
          </a:xfrm>
          <a:prstGeom prst="rect">
            <a:avLst/>
          </a:prstGeom>
        </p:spPr>
        <p:txBody>
          <a:bodyPr anchor="t"/>
          <a:lstStyle>
            <a:lvl1pPr marL="264478" indent="-264478" algn="l" rtl="0" eaLnBrk="1" fontAlgn="base" hangingPunct="1">
              <a:lnSpc>
                <a:spcPct val="100000"/>
              </a:lnSpc>
              <a:spcBef>
                <a:spcPts val="0"/>
              </a:spcBef>
              <a:spcAft>
                <a:spcPts val="600"/>
              </a:spcAft>
              <a:buClr>
                <a:schemeClr val="tx2"/>
              </a:buClr>
              <a:buSzPct val="100000"/>
              <a:buFont typeface="Wingdings" panose="05000000000000000000" pitchFamily="2" charset="2"/>
              <a:buChar char="§"/>
              <a:tabLst/>
              <a:defRPr sz="3200" b="0" kern="1200">
                <a:solidFill>
                  <a:srgbClr val="000000"/>
                </a:solidFill>
                <a:latin typeface="Garamond" panose="02020404030301010803" pitchFamily="18" charset="0"/>
                <a:ea typeface="ＭＳ Ｐゴシック" charset="-128"/>
                <a:cs typeface="Arial" pitchFamily="34" charset="0"/>
              </a:defRPr>
            </a:lvl1pPr>
            <a:lvl2pPr marL="834390" indent="-274320" algn="l" rtl="0" eaLnBrk="1" fontAlgn="base" hangingPunct="1">
              <a:lnSpc>
                <a:spcPct val="100000"/>
              </a:lnSpc>
              <a:spcBef>
                <a:spcPts val="0"/>
              </a:spcBef>
              <a:spcAft>
                <a:spcPts val="600"/>
              </a:spcAft>
              <a:buClr>
                <a:schemeClr val="tx2"/>
              </a:buClr>
              <a:buSzPct val="100000"/>
              <a:buFont typeface="Arial" panose="020B0604020202020204" pitchFamily="34" charset="0"/>
              <a:buChar char="­"/>
              <a:defRPr sz="2800" b="0" kern="1200">
                <a:solidFill>
                  <a:srgbClr val="000000"/>
                </a:solidFill>
                <a:latin typeface="Garamond" panose="02020404030301010803" pitchFamily="18" charset="0"/>
                <a:ea typeface="ＭＳ Ｐゴシック" charset="-128"/>
                <a:cs typeface="Arial" pitchFamily="34" charset="0"/>
              </a:defRPr>
            </a:lvl2pPr>
            <a:lvl3pPr marL="1348740" indent="-274003" algn="l" rtl="0" eaLnBrk="1" fontAlgn="base" hangingPunct="1">
              <a:lnSpc>
                <a:spcPct val="100000"/>
              </a:lnSpc>
              <a:spcBef>
                <a:spcPts val="0"/>
              </a:spcBef>
              <a:spcAft>
                <a:spcPts val="600"/>
              </a:spcAft>
              <a:buClr>
                <a:schemeClr val="tx2"/>
              </a:buClr>
              <a:buSzPct val="100000"/>
              <a:buFont typeface="Wingdings" panose="05000000000000000000" pitchFamily="2" charset="2"/>
              <a:buChar char="§"/>
              <a:defRPr sz="2000" b="0" kern="1200">
                <a:solidFill>
                  <a:srgbClr val="000000"/>
                </a:solidFill>
                <a:latin typeface="Garamond" panose="02020404030301010803" pitchFamily="18" charset="0"/>
                <a:ea typeface="ＭＳ Ｐゴシック" charset="-128"/>
                <a:cs typeface="Arial" pitchFamily="34" charset="0"/>
              </a:defRPr>
            </a:lvl3pPr>
            <a:lvl4pPr marL="1805940" indent="-274003" algn="l" rtl="0" eaLnBrk="1" fontAlgn="base" hangingPunct="1">
              <a:lnSpc>
                <a:spcPct val="100000"/>
              </a:lnSpc>
              <a:spcBef>
                <a:spcPts val="0"/>
              </a:spcBef>
              <a:spcAft>
                <a:spcPts val="600"/>
              </a:spcAft>
              <a:buClr>
                <a:schemeClr val="tx2"/>
              </a:buClr>
              <a:buSzPct val="100000"/>
              <a:buFont typeface="Wingdings" panose="05000000000000000000" pitchFamily="2" charset="2"/>
              <a:buChar char="§"/>
              <a:defRPr sz="2000" b="0" kern="1200">
                <a:solidFill>
                  <a:srgbClr val="000000"/>
                </a:solidFill>
                <a:latin typeface="Garamond" panose="02020404030301010803" pitchFamily="18" charset="0"/>
                <a:ea typeface="ＭＳ Ｐゴシック" charset="-128"/>
                <a:cs typeface="Arial" pitchFamily="34" charset="0"/>
              </a:defRPr>
            </a:lvl4pPr>
            <a:lvl5pPr marL="857250" indent="-173038" algn="l" rtl="0" eaLnBrk="1" fontAlgn="base" hangingPunct="1">
              <a:lnSpc>
                <a:spcPts val="1400"/>
              </a:lnSpc>
              <a:spcBef>
                <a:spcPts val="0"/>
              </a:spcBef>
              <a:spcAft>
                <a:spcPts val="400"/>
              </a:spcAft>
              <a:buClr>
                <a:schemeClr val="bg1"/>
              </a:buClr>
              <a:buFont typeface="Arial" pitchFamily="34" charset="0"/>
              <a:buChar char="–"/>
              <a:tabLst/>
              <a:defRPr sz="1100" b="0" kern="1200">
                <a:solidFill>
                  <a:schemeClr val="bg1"/>
                </a:solidFill>
                <a:latin typeface="Arial" pitchFamily="34" charset="0"/>
                <a:ea typeface="Arial" charset="0"/>
                <a:cs typeface="Arial" pitchFamily="34" charset="0"/>
              </a:defRPr>
            </a:lvl5pPr>
            <a:lvl6pPr marL="2513130"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064"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996"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27"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6263" lvl="1" indent="-342900">
              <a:buClr>
                <a:schemeClr val="tx1"/>
              </a:buClr>
              <a:buFont typeface="Wingdings" pitchFamily="2" charset="2"/>
              <a:buChar char="§"/>
              <a:defRPr/>
            </a:pPr>
            <a:r>
              <a:rPr lang="en-US" sz="1600" dirty="0">
                <a:solidFill>
                  <a:schemeClr val="tx1"/>
                </a:solidFill>
                <a:latin typeface="Arial Narrow" panose="020B0604020202020204" pitchFamily="34" charset="0"/>
                <a:cs typeface="Arial Narrow" panose="020B0604020202020204" pitchFamily="34" charset="0"/>
              </a:rPr>
              <a:t>Product safety and ethics</a:t>
            </a:r>
          </a:p>
          <a:p>
            <a:pPr marL="576263" lvl="1" indent="-342900">
              <a:buClr>
                <a:schemeClr val="tx1"/>
              </a:buClr>
              <a:buFont typeface="Wingdings" pitchFamily="2" charset="2"/>
              <a:buChar char="§"/>
              <a:defRPr/>
            </a:pPr>
            <a:r>
              <a:rPr lang="en-US" sz="1600" dirty="0">
                <a:solidFill>
                  <a:schemeClr val="tx1"/>
                </a:solidFill>
                <a:latin typeface="Arial Narrow" panose="020B0604020202020204" pitchFamily="34" charset="0"/>
                <a:cs typeface="Arial Narrow" panose="020B0604020202020204" pitchFamily="34" charset="0"/>
              </a:rPr>
              <a:t>Supply chain human rights</a:t>
            </a:r>
          </a:p>
          <a:p>
            <a:pPr marL="576263" lvl="1" indent="-342900">
              <a:buClr>
                <a:schemeClr val="tx1"/>
              </a:buClr>
              <a:buFont typeface="Wingdings" pitchFamily="2" charset="2"/>
              <a:buChar char="§"/>
              <a:defRPr/>
            </a:pPr>
            <a:r>
              <a:rPr lang="en-US" sz="1600" dirty="0">
                <a:solidFill>
                  <a:schemeClr val="tx1"/>
                </a:solidFill>
                <a:latin typeface="Arial Narrow" panose="020B0604020202020204" pitchFamily="34" charset="0"/>
                <a:cs typeface="Arial Narrow" panose="020B0604020202020204" pitchFamily="34" charset="0"/>
              </a:rPr>
              <a:t>Consumer data security</a:t>
            </a:r>
          </a:p>
          <a:p>
            <a:pPr marL="576263" lvl="1" indent="-342900">
              <a:buClr>
                <a:schemeClr val="tx1"/>
              </a:buClr>
              <a:buFont typeface="Wingdings" pitchFamily="2" charset="2"/>
              <a:buChar char="§"/>
              <a:defRPr/>
            </a:pPr>
            <a:r>
              <a:rPr lang="en-US" sz="1600" dirty="0">
                <a:solidFill>
                  <a:schemeClr val="tx1"/>
                </a:solidFill>
                <a:latin typeface="Arial Narrow" panose="020B0604020202020204" pitchFamily="34" charset="0"/>
                <a:cs typeface="Arial Narrow" panose="020B0604020202020204" pitchFamily="34" charset="0"/>
              </a:rPr>
              <a:t>Employee diversity</a:t>
            </a:r>
          </a:p>
          <a:p>
            <a:pPr marL="576263" lvl="1" indent="-342900">
              <a:buClr>
                <a:schemeClr val="tx1"/>
              </a:buClr>
              <a:buFont typeface="Wingdings" pitchFamily="2" charset="2"/>
              <a:buChar char="§"/>
              <a:defRPr/>
            </a:pPr>
            <a:r>
              <a:rPr lang="en-US" sz="1600" dirty="0">
                <a:solidFill>
                  <a:schemeClr val="tx1"/>
                </a:solidFill>
                <a:latin typeface="Arial Narrow" panose="020B0604020202020204" pitchFamily="34" charset="0"/>
                <a:cs typeface="Arial Narrow" panose="020B0604020202020204" pitchFamily="34" charset="0"/>
              </a:rPr>
              <a:t>Employee health and safety</a:t>
            </a:r>
          </a:p>
          <a:p>
            <a:pPr marL="576263" lvl="1" indent="-342900">
              <a:buClr>
                <a:schemeClr val="tx1"/>
              </a:buClr>
              <a:buFont typeface="Wingdings" pitchFamily="2" charset="2"/>
              <a:buChar char="§"/>
              <a:defRPr/>
            </a:pPr>
            <a:r>
              <a:rPr lang="en-US" sz="1600" dirty="0">
                <a:solidFill>
                  <a:schemeClr val="tx1"/>
                </a:solidFill>
                <a:latin typeface="Arial Narrow" panose="020B0604020202020204" pitchFamily="34" charset="0"/>
                <a:cs typeface="Arial Narrow" panose="020B0604020202020204" pitchFamily="34" charset="0"/>
              </a:rPr>
              <a:t>And more</a:t>
            </a:r>
          </a:p>
        </p:txBody>
      </p:sp>
      <p:sp>
        <p:nvSpPr>
          <p:cNvPr id="9" name="Rectangle 8">
            <a:extLst>
              <a:ext uri="{FF2B5EF4-FFF2-40B4-BE49-F238E27FC236}">
                <a16:creationId xmlns:a16="http://schemas.microsoft.com/office/drawing/2014/main" id="{AFA8D716-9040-4A78-8A17-B61142F10A5F}"/>
              </a:ext>
            </a:extLst>
          </p:cNvPr>
          <p:cNvSpPr/>
          <p:nvPr/>
        </p:nvSpPr>
        <p:spPr>
          <a:xfrm>
            <a:off x="5500787" y="3251535"/>
            <a:ext cx="1154483" cy="400110"/>
          </a:xfrm>
          <a:prstGeom prst="rect">
            <a:avLst/>
          </a:prstGeom>
        </p:spPr>
        <p:txBody>
          <a:bodyPr wrap="none">
            <a:spAutoFit/>
          </a:bodyPr>
          <a:lstStyle/>
          <a:p>
            <a:pPr algn="ctr" fontAlgn="base">
              <a:spcAft>
                <a:spcPts val="600"/>
              </a:spcAft>
              <a:buClr>
                <a:srgbClr val="3B8EDE"/>
              </a:buClr>
              <a:buSzPct val="100000"/>
              <a:defRPr/>
            </a:pPr>
            <a:r>
              <a:rPr lang="en-US" sz="2000" b="1" dirty="0">
                <a:solidFill>
                  <a:schemeClr val="bg2">
                    <a:lumMod val="50000"/>
                  </a:schemeClr>
                </a:solidFill>
                <a:latin typeface="Arial" panose="020B0604020202020204" pitchFamily="34" charset="0"/>
                <a:cs typeface="Arial" panose="020B0604020202020204" pitchFamily="34" charset="0"/>
              </a:rPr>
              <a:t>SOCIAL</a:t>
            </a:r>
          </a:p>
        </p:txBody>
      </p:sp>
      <p:cxnSp>
        <p:nvCxnSpPr>
          <p:cNvPr id="10" name="Straight Connector 9">
            <a:extLst>
              <a:ext uri="{FF2B5EF4-FFF2-40B4-BE49-F238E27FC236}">
                <a16:creationId xmlns:a16="http://schemas.microsoft.com/office/drawing/2014/main" id="{8C92F43C-52F7-4421-84F5-5F337703EF02}"/>
              </a:ext>
            </a:extLst>
          </p:cNvPr>
          <p:cNvCxnSpPr/>
          <p:nvPr/>
        </p:nvCxnSpPr>
        <p:spPr>
          <a:xfrm>
            <a:off x="4542799" y="3766137"/>
            <a:ext cx="307045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2016A733-9144-44E1-9D53-59B0E47C671F}"/>
              </a:ext>
            </a:extLst>
          </p:cNvPr>
          <p:cNvSpPr txBox="1">
            <a:spLocks/>
          </p:cNvSpPr>
          <p:nvPr/>
        </p:nvSpPr>
        <p:spPr>
          <a:xfrm>
            <a:off x="8219935" y="3953459"/>
            <a:ext cx="3166224" cy="21413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6263" lvl="1" indent="-342900" fontAlgn="base">
              <a:lnSpc>
                <a:spcPct val="100000"/>
              </a:lnSpc>
              <a:spcBef>
                <a:spcPts val="0"/>
              </a:spcBef>
              <a:spcAft>
                <a:spcPts val="600"/>
              </a:spcAft>
              <a:buClr>
                <a:schemeClr val="tx1"/>
              </a:buClr>
              <a:buSzPct val="100000"/>
              <a:buFont typeface="Wingdings" pitchFamily="2" charset="2"/>
              <a:buChar char="§"/>
              <a:defRPr/>
            </a:pPr>
            <a:r>
              <a:rPr lang="en-US" sz="1600" dirty="0">
                <a:latin typeface="Arial Narrow" panose="020B0604020202020204" pitchFamily="34" charset="0"/>
                <a:ea typeface="ＭＳ Ｐゴシック" charset="-128"/>
                <a:cs typeface="Arial Narrow" panose="020B0604020202020204" pitchFamily="34" charset="0"/>
              </a:rPr>
              <a:t>Board structure and gender diversity</a:t>
            </a:r>
          </a:p>
          <a:p>
            <a:pPr marL="576263" lvl="1" indent="-342900" fontAlgn="base">
              <a:lnSpc>
                <a:spcPct val="100000"/>
              </a:lnSpc>
              <a:spcBef>
                <a:spcPts val="0"/>
              </a:spcBef>
              <a:spcAft>
                <a:spcPts val="600"/>
              </a:spcAft>
              <a:buClr>
                <a:schemeClr val="tx1"/>
              </a:buClr>
              <a:buSzPct val="100000"/>
              <a:buFont typeface="Wingdings" pitchFamily="2" charset="2"/>
              <a:buChar char="§"/>
              <a:defRPr/>
            </a:pPr>
            <a:r>
              <a:rPr lang="en-US" sz="1600" dirty="0">
                <a:latin typeface="Arial Narrow" panose="020B0604020202020204" pitchFamily="34" charset="0"/>
                <a:ea typeface="ＭＳ Ｐゴシック" charset="-128"/>
                <a:cs typeface="Arial Narrow" panose="020B0604020202020204" pitchFamily="34" charset="0"/>
              </a:rPr>
              <a:t>Business ethics</a:t>
            </a:r>
          </a:p>
          <a:p>
            <a:pPr marL="576263" lvl="1" indent="-342900" fontAlgn="base">
              <a:lnSpc>
                <a:spcPct val="100000"/>
              </a:lnSpc>
              <a:spcBef>
                <a:spcPts val="0"/>
              </a:spcBef>
              <a:spcAft>
                <a:spcPts val="600"/>
              </a:spcAft>
              <a:buClr>
                <a:schemeClr val="tx1"/>
              </a:buClr>
              <a:buSzPct val="100000"/>
              <a:buFont typeface="Wingdings" pitchFamily="2" charset="2"/>
              <a:buChar char="§"/>
              <a:defRPr/>
            </a:pPr>
            <a:r>
              <a:rPr lang="en-US" sz="1600" dirty="0">
                <a:latin typeface="Arial Narrow" panose="020B0604020202020204" pitchFamily="34" charset="0"/>
                <a:ea typeface="ＭＳ Ｐゴシック" charset="-128"/>
                <a:cs typeface="Arial Narrow" panose="020B0604020202020204" pitchFamily="34" charset="0"/>
              </a:rPr>
              <a:t>Accounting policies and controls</a:t>
            </a:r>
          </a:p>
          <a:p>
            <a:pPr marL="576263" lvl="1" indent="-342900" fontAlgn="base">
              <a:lnSpc>
                <a:spcPct val="100000"/>
              </a:lnSpc>
              <a:spcBef>
                <a:spcPts val="0"/>
              </a:spcBef>
              <a:spcAft>
                <a:spcPts val="600"/>
              </a:spcAft>
              <a:buClr>
                <a:schemeClr val="tx1"/>
              </a:buClr>
              <a:buSzPct val="100000"/>
              <a:buFont typeface="Wingdings" pitchFamily="2" charset="2"/>
              <a:buChar char="§"/>
              <a:defRPr/>
            </a:pPr>
            <a:r>
              <a:rPr lang="en-US" sz="1600" dirty="0">
                <a:latin typeface="Arial Narrow" panose="020B0604020202020204" pitchFamily="34" charset="0"/>
                <a:ea typeface="ＭＳ Ｐゴシック" charset="-128"/>
                <a:cs typeface="Arial Narrow" panose="020B0604020202020204" pitchFamily="34" charset="0"/>
              </a:rPr>
              <a:t>And more</a:t>
            </a:r>
          </a:p>
        </p:txBody>
      </p:sp>
      <p:sp>
        <p:nvSpPr>
          <p:cNvPr id="12" name="Rectangle 11">
            <a:extLst>
              <a:ext uri="{FF2B5EF4-FFF2-40B4-BE49-F238E27FC236}">
                <a16:creationId xmlns:a16="http://schemas.microsoft.com/office/drawing/2014/main" id="{AEBB272F-D240-4953-B6A8-8167E8F2F710}"/>
              </a:ext>
            </a:extLst>
          </p:cNvPr>
          <p:cNvSpPr/>
          <p:nvPr/>
        </p:nvSpPr>
        <p:spPr>
          <a:xfrm>
            <a:off x="8799224" y="3251606"/>
            <a:ext cx="2012090" cy="400110"/>
          </a:xfrm>
          <a:prstGeom prst="rect">
            <a:avLst/>
          </a:prstGeom>
        </p:spPr>
        <p:txBody>
          <a:bodyPr wrap="none">
            <a:spAutoFit/>
          </a:bodyPr>
          <a:lstStyle/>
          <a:p>
            <a:pPr algn="ctr" fontAlgn="base">
              <a:spcAft>
                <a:spcPts val="600"/>
              </a:spcAft>
              <a:buClr>
                <a:srgbClr val="3B8EDE"/>
              </a:buClr>
              <a:buSzPct val="100000"/>
              <a:defRPr/>
            </a:pPr>
            <a:r>
              <a:rPr lang="en-US" sz="2000" b="1" dirty="0">
                <a:solidFill>
                  <a:schemeClr val="tx2"/>
                </a:solidFill>
                <a:latin typeface="Arial" panose="020B0604020202020204" pitchFamily="34" charset="0"/>
                <a:cs typeface="Arial" panose="020B0604020202020204" pitchFamily="34" charset="0"/>
              </a:rPr>
              <a:t>GOVERNANCE</a:t>
            </a:r>
          </a:p>
        </p:txBody>
      </p:sp>
      <p:cxnSp>
        <p:nvCxnSpPr>
          <p:cNvPr id="13" name="Straight Connector 12">
            <a:extLst>
              <a:ext uri="{FF2B5EF4-FFF2-40B4-BE49-F238E27FC236}">
                <a16:creationId xmlns:a16="http://schemas.microsoft.com/office/drawing/2014/main" id="{2DFD33C9-EAFE-4825-AC3D-B8AC9A0794A5}"/>
              </a:ext>
            </a:extLst>
          </p:cNvPr>
          <p:cNvCxnSpPr/>
          <p:nvPr/>
        </p:nvCxnSpPr>
        <p:spPr>
          <a:xfrm>
            <a:off x="8270039" y="3764533"/>
            <a:ext cx="307045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55F698C4-4F5B-4882-8629-D9D4AE381A55}"/>
              </a:ext>
            </a:extLst>
          </p:cNvPr>
          <p:cNvPicPr>
            <a:picLocks noChangeAspect="1"/>
          </p:cNvPicPr>
          <p:nvPr/>
        </p:nvPicPr>
        <p:blipFill>
          <a:blip r:embed="rId3"/>
          <a:stretch>
            <a:fillRect/>
          </a:stretch>
        </p:blipFill>
        <p:spPr>
          <a:xfrm>
            <a:off x="9522642" y="2688478"/>
            <a:ext cx="560810" cy="507904"/>
          </a:xfrm>
          <a:prstGeom prst="rect">
            <a:avLst/>
          </a:prstGeom>
        </p:spPr>
      </p:pic>
      <p:pic>
        <p:nvPicPr>
          <p:cNvPr id="15" name="Picture 14">
            <a:extLst>
              <a:ext uri="{FF2B5EF4-FFF2-40B4-BE49-F238E27FC236}">
                <a16:creationId xmlns:a16="http://schemas.microsoft.com/office/drawing/2014/main" id="{E6F2DA47-FCD0-4419-9BDC-78E439E4A328}"/>
              </a:ext>
            </a:extLst>
          </p:cNvPr>
          <p:cNvPicPr>
            <a:picLocks noChangeAspect="1"/>
          </p:cNvPicPr>
          <p:nvPr/>
        </p:nvPicPr>
        <p:blipFill>
          <a:blip r:embed="rId4"/>
          <a:stretch>
            <a:fillRect/>
          </a:stretch>
        </p:blipFill>
        <p:spPr>
          <a:xfrm>
            <a:off x="2028681" y="2726775"/>
            <a:ext cx="644214" cy="477607"/>
          </a:xfrm>
          <a:prstGeom prst="rect">
            <a:avLst/>
          </a:prstGeom>
        </p:spPr>
      </p:pic>
      <p:pic>
        <p:nvPicPr>
          <p:cNvPr id="16" name="Picture 15">
            <a:extLst>
              <a:ext uri="{FF2B5EF4-FFF2-40B4-BE49-F238E27FC236}">
                <a16:creationId xmlns:a16="http://schemas.microsoft.com/office/drawing/2014/main" id="{9E809E49-D57E-42EA-837C-08CA875EF672}"/>
              </a:ext>
            </a:extLst>
          </p:cNvPr>
          <p:cNvPicPr>
            <a:picLocks noChangeAspect="1"/>
          </p:cNvPicPr>
          <p:nvPr/>
        </p:nvPicPr>
        <p:blipFill>
          <a:blip r:embed="rId5"/>
          <a:stretch>
            <a:fillRect/>
          </a:stretch>
        </p:blipFill>
        <p:spPr>
          <a:xfrm>
            <a:off x="6655270" y="2921591"/>
            <a:ext cx="604979" cy="604977"/>
          </a:xfrm>
          <a:prstGeom prst="rect">
            <a:avLst/>
          </a:prstGeom>
        </p:spPr>
      </p:pic>
      <p:sp>
        <p:nvSpPr>
          <p:cNvPr id="17" name="Rectangle 16"/>
          <p:cNvSpPr/>
          <p:nvPr/>
        </p:nvSpPr>
        <p:spPr>
          <a:xfrm>
            <a:off x="0" y="6400409"/>
            <a:ext cx="12192000" cy="5684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Rectangle 17"/>
          <p:cNvSpPr/>
          <p:nvPr/>
        </p:nvSpPr>
        <p:spPr>
          <a:xfrm>
            <a:off x="0" y="6345753"/>
            <a:ext cx="12192000" cy="138137"/>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Title 4">
            <a:extLst>
              <a:ext uri="{FF2B5EF4-FFF2-40B4-BE49-F238E27FC236}">
                <a16:creationId xmlns:a16="http://schemas.microsoft.com/office/drawing/2014/main" id="{1E22975E-435D-4428-815E-CFE79995AD1A}"/>
              </a:ext>
            </a:extLst>
          </p:cNvPr>
          <p:cNvSpPr txBox="1">
            <a:spLocks/>
          </p:cNvSpPr>
          <p:nvPr/>
        </p:nvSpPr>
        <p:spPr>
          <a:xfrm>
            <a:off x="0" y="588723"/>
            <a:ext cx="12192000" cy="8085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00853E"/>
                </a:solidFill>
                <a:latin typeface="Arial" panose="020B0604020202020204" pitchFamily="34" charset="0"/>
                <a:cs typeface="Arial" panose="020B0604020202020204" pitchFamily="34" charset="0"/>
              </a:rPr>
              <a:t>What Is ESG?</a:t>
            </a:r>
          </a:p>
        </p:txBody>
      </p:sp>
      <p:sp>
        <p:nvSpPr>
          <p:cNvPr id="2" name="Rectangle 1">
            <a:extLst>
              <a:ext uri="{FF2B5EF4-FFF2-40B4-BE49-F238E27FC236}">
                <a16:creationId xmlns:a16="http://schemas.microsoft.com/office/drawing/2014/main" id="{3535AA06-3618-AE32-2D24-70A81AB75BC2}"/>
              </a:ext>
            </a:extLst>
          </p:cNvPr>
          <p:cNvSpPr/>
          <p:nvPr/>
        </p:nvSpPr>
        <p:spPr>
          <a:xfrm>
            <a:off x="-28577" y="1500722"/>
            <a:ext cx="12527280" cy="91440"/>
          </a:xfrm>
          <a:prstGeom prst="rect">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4707029-A836-E3D9-E811-04D56148B30D}"/>
              </a:ext>
            </a:extLst>
          </p:cNvPr>
          <p:cNvSpPr/>
          <p:nvPr/>
        </p:nvSpPr>
        <p:spPr>
          <a:xfrm>
            <a:off x="-76200" y="1688657"/>
            <a:ext cx="12618720" cy="127209"/>
          </a:xfrm>
          <a:prstGeom prst="rect">
            <a:avLst/>
          </a:prstGeom>
          <a:solidFill>
            <a:srgbClr val="0048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968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2">
            <a:extLst>
              <a:ext uri="{FF2B5EF4-FFF2-40B4-BE49-F238E27FC236}">
                <a16:creationId xmlns:a16="http://schemas.microsoft.com/office/drawing/2014/main" id="{385B33A9-809E-4B27-8F45-EDD67BE74EFC}"/>
              </a:ext>
            </a:extLst>
          </p:cNvPr>
          <p:cNvSpPr>
            <a:spLocks noGrp="1"/>
          </p:cNvSpPr>
          <p:nvPr>
            <p:ph idx="1"/>
          </p:nvPr>
        </p:nvSpPr>
        <p:spPr>
          <a:xfrm>
            <a:off x="3085371" y="2897016"/>
            <a:ext cx="6021257" cy="3102952"/>
          </a:xfrm>
        </p:spPr>
        <p:txBody>
          <a:bodyPr>
            <a:normAutofit/>
          </a:bodyPr>
          <a:lstStyle/>
          <a:p>
            <a:pPr marL="457200" lvl="2" indent="-457200">
              <a:spcBef>
                <a:spcPts val="0"/>
              </a:spcBef>
              <a:spcAft>
                <a:spcPts val="1800"/>
              </a:spcAft>
              <a:buFont typeface="Wingdings" panose="05000000000000000000" pitchFamily="2" charset="2"/>
              <a:buChar char="§"/>
            </a:pPr>
            <a:r>
              <a:rPr lang="en-US" dirty="0">
                <a:latin typeface="Arial" panose="020B0604020202020204" pitchFamily="34" charset="0"/>
                <a:cs typeface="Arial" panose="020B0604020202020204" pitchFamily="34" charset="0"/>
              </a:rPr>
              <a:t>Enhance a company’s reputation</a:t>
            </a:r>
          </a:p>
          <a:p>
            <a:pPr marL="457200" lvl="2" indent="-457200">
              <a:spcBef>
                <a:spcPts val="0"/>
              </a:spcBef>
              <a:spcAft>
                <a:spcPts val="1800"/>
              </a:spcAft>
              <a:buFont typeface="Wingdings" panose="05000000000000000000" pitchFamily="2" charset="2"/>
              <a:buChar char="§"/>
            </a:pPr>
            <a:r>
              <a:rPr lang="en-US" dirty="0">
                <a:latin typeface="Arial" panose="020B0604020202020204" pitchFamily="34" charset="0"/>
                <a:cs typeface="Arial" panose="020B0604020202020204" pitchFamily="34" charset="0"/>
              </a:rPr>
              <a:t>Meet consumer and employee demand</a:t>
            </a:r>
          </a:p>
          <a:p>
            <a:pPr marL="457200" lvl="2" indent="-457200">
              <a:spcBef>
                <a:spcPts val="0"/>
              </a:spcBef>
              <a:spcAft>
                <a:spcPts val="1800"/>
              </a:spcAft>
              <a:buFont typeface="Wingdings" panose="05000000000000000000" pitchFamily="2" charset="2"/>
              <a:buChar char="§"/>
            </a:pPr>
            <a:r>
              <a:rPr lang="en-US" dirty="0">
                <a:latin typeface="Arial" panose="020B0604020202020204" pitchFamily="34" charset="0"/>
                <a:cs typeface="Arial" panose="020B0604020202020204" pitchFamily="34" charset="0"/>
              </a:rPr>
              <a:t>Develop new markets and improve operations</a:t>
            </a:r>
          </a:p>
          <a:p>
            <a:pPr marL="457200" lvl="2" indent="-457200">
              <a:spcBef>
                <a:spcPts val="0"/>
              </a:spcBef>
              <a:spcAft>
                <a:spcPts val="1800"/>
              </a:spcAft>
              <a:buFont typeface="Wingdings" panose="05000000000000000000" pitchFamily="2" charset="2"/>
              <a:buChar char="§"/>
            </a:pPr>
            <a:r>
              <a:rPr lang="en-US" dirty="0">
                <a:latin typeface="Arial" panose="020B0604020202020204" pitchFamily="34" charset="0"/>
                <a:cs typeface="Arial" panose="020B0604020202020204" pitchFamily="34" charset="0"/>
              </a:rPr>
              <a:t>Foster innovation and collaboration</a:t>
            </a:r>
          </a:p>
          <a:p>
            <a:pPr marL="457200" lvl="2" indent="-457200">
              <a:spcBef>
                <a:spcPts val="0"/>
              </a:spcBef>
              <a:spcAft>
                <a:spcPts val="1800"/>
              </a:spcAft>
              <a:buFont typeface="Wingdings" panose="05000000000000000000" pitchFamily="2" charset="2"/>
              <a:buChar char="§"/>
            </a:pPr>
            <a:r>
              <a:rPr lang="en-US" dirty="0">
                <a:latin typeface="Arial" panose="020B0604020202020204" pitchFamily="34" charset="0"/>
                <a:cs typeface="Arial" panose="020B0604020202020204" pitchFamily="34" charset="0"/>
              </a:rPr>
              <a:t>Increase access to capital</a:t>
            </a:r>
          </a:p>
        </p:txBody>
      </p:sp>
      <p:sp>
        <p:nvSpPr>
          <p:cNvPr id="4" name="Rectangle 3"/>
          <p:cNvSpPr/>
          <p:nvPr/>
        </p:nvSpPr>
        <p:spPr>
          <a:xfrm>
            <a:off x="0" y="6400409"/>
            <a:ext cx="12192000" cy="56841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4"/>
          <p:cNvSpPr/>
          <p:nvPr/>
        </p:nvSpPr>
        <p:spPr>
          <a:xfrm>
            <a:off x="0" y="6345753"/>
            <a:ext cx="12192000" cy="138137"/>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Title 4">
            <a:extLst>
              <a:ext uri="{FF2B5EF4-FFF2-40B4-BE49-F238E27FC236}">
                <a16:creationId xmlns:a16="http://schemas.microsoft.com/office/drawing/2014/main" id="{1E22975E-435D-4428-815E-CFE79995AD1A}"/>
              </a:ext>
            </a:extLst>
          </p:cNvPr>
          <p:cNvSpPr txBox="1">
            <a:spLocks/>
          </p:cNvSpPr>
          <p:nvPr/>
        </p:nvSpPr>
        <p:spPr>
          <a:xfrm>
            <a:off x="0" y="588723"/>
            <a:ext cx="12192000" cy="8085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00853E"/>
                </a:solidFill>
                <a:latin typeface="Arial" panose="020B0604020202020204" pitchFamily="34" charset="0"/>
                <a:cs typeface="Arial" panose="020B0604020202020204" pitchFamily="34" charset="0"/>
              </a:rPr>
              <a:t>Benefits of Taking ESG Into Account?</a:t>
            </a:r>
          </a:p>
        </p:txBody>
      </p:sp>
      <p:sp>
        <p:nvSpPr>
          <p:cNvPr id="2" name="Rectangle 1">
            <a:extLst>
              <a:ext uri="{FF2B5EF4-FFF2-40B4-BE49-F238E27FC236}">
                <a16:creationId xmlns:a16="http://schemas.microsoft.com/office/drawing/2014/main" id="{A17D797F-6CD1-92FD-C271-961C52E51B73}"/>
              </a:ext>
            </a:extLst>
          </p:cNvPr>
          <p:cNvSpPr/>
          <p:nvPr/>
        </p:nvSpPr>
        <p:spPr>
          <a:xfrm>
            <a:off x="-28577" y="1500722"/>
            <a:ext cx="12527280" cy="91440"/>
          </a:xfrm>
          <a:prstGeom prst="rect">
            <a:avLst/>
          </a:prstGeom>
          <a:solidFill>
            <a:srgbClr val="008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150E6D4-A6AA-E06A-8176-C62A7CCB67B4}"/>
              </a:ext>
            </a:extLst>
          </p:cNvPr>
          <p:cNvSpPr/>
          <p:nvPr/>
        </p:nvSpPr>
        <p:spPr>
          <a:xfrm>
            <a:off x="-76200" y="1688657"/>
            <a:ext cx="12618720" cy="127209"/>
          </a:xfrm>
          <a:prstGeom prst="rect">
            <a:avLst/>
          </a:prstGeom>
          <a:solidFill>
            <a:srgbClr val="0048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4575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868</TotalTime>
  <Words>4013</Words>
  <Application>Microsoft Office PowerPoint</Application>
  <PresentationFormat>Widescreen</PresentationFormat>
  <Paragraphs>317</Paragraphs>
  <Slides>19</Slides>
  <Notes>19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Aptos</vt:lpstr>
      <vt:lpstr>Arial</vt:lpstr>
      <vt:lpstr>Arial Narrow</vt:lpstr>
      <vt:lpstr>Calibri</vt:lpstr>
      <vt:lpstr>Calibri Light</vt:lpstr>
      <vt:lpstr>Palatino Linotype</vt:lpstr>
      <vt:lpstr>Proforma Book</vt:lpstr>
      <vt:lpstr>Segoe UI</vt:lpstr>
      <vt:lpstr>Wingdings</vt:lpstr>
      <vt:lpstr>Office Theme</vt:lpstr>
      <vt:lpstr>1_Office Theme</vt:lpstr>
      <vt:lpstr>PowerPoint Presentation</vt:lpstr>
      <vt:lpstr>Who are We?  How Do I Help?</vt:lpstr>
      <vt:lpstr>PowerPoint Presentation</vt:lpstr>
      <vt:lpstr>What It Is        &amp;       Why It Matters</vt:lpstr>
      <vt:lpstr>PowerPoint Presentation</vt:lpstr>
      <vt:lpstr>What Is Responsible Investing?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Responsible Investing:  Aligning your financial goals with your values</dc:title>
  <dc:creator>Mark Porter</dc:creator>
  <cp:lastModifiedBy>Megan Ayers</cp:lastModifiedBy>
  <cp:revision>49</cp:revision>
  <dcterms:created xsi:type="dcterms:W3CDTF">2018-09-19T14:53:01Z</dcterms:created>
  <dcterms:modified xsi:type="dcterms:W3CDTF">2024-07-01T19:02:44Z</dcterms:modified>
</cp:coreProperties>
</file>